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customXml/itemProps1.xml" ContentType="application/vnd.openxmlformats-officedocument.customXmlPropertie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130.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customXml/itemProps2.xml" ContentType="application/vnd.openxmlformats-officedocument.customXmlPropertie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29.xml" ContentType="application/vnd.openxmlformats-officedocument.presentationml.tags+xml"/>
  <Override PartName="/ppt/tags/tag128.xml" ContentType="application/vnd.openxmlformats-officedocument.presentationml.tags+xml"/>
  <Override PartName="/ppt/tags/tag131.xml" ContentType="application/vnd.openxmlformats-officedocument.presentationml.tags+xml"/>
  <Override PartName="/ppt/tags/tag127.xml" ContentType="application/vnd.openxmlformats-officedocument.presentationml.tags+xml"/>
  <Override PartName="/ppt/tags/tag126.xml" ContentType="application/vnd.openxmlformats-officedocument.presentationml.tags+xml"/>
  <Override PartName="/ppt/tags/tag125.xml" ContentType="application/vnd.openxmlformats-officedocument.presentationml.tags+xml"/>
  <Override PartName="/ppt/tags/tag124.xml" ContentType="application/vnd.openxmlformats-officedocument.presentationml.tags+xml"/>
  <Override PartName="/ppt/tags/tag123.xml" ContentType="application/vnd.openxmlformats-officedocument.presentationml.tags+xml"/>
  <Override PartName="/ppt/tags/tag122.xml" ContentType="application/vnd.openxmlformats-officedocument.presentationml.tags+xml"/>
  <Override PartName="/ppt/tags/tag121.xml" ContentType="application/vnd.openxmlformats-officedocument.presentationml.tags+xml"/>
  <Override PartName="/ppt/tags/tag120.xml" ContentType="application/vnd.openxmlformats-officedocument.presentationml.tags+xml"/>
  <Override PartName="/ppt/tags/tag119.xml" ContentType="application/vnd.openxmlformats-officedocument.presentationml.tags+xml"/>
  <Override PartName="/ppt/tags/tag118.xml" ContentType="application/vnd.openxmlformats-officedocument.presentationml.tags+xml"/>
  <Override PartName="/ppt/tags/tag117.xml" ContentType="application/vnd.openxmlformats-officedocument.presentationml.tags+xml"/>
  <Override PartName="/ppt/tags/tag116.xml" ContentType="application/vnd.openxmlformats-officedocument.presentationml.tags+xml"/>
  <Override PartName="/ppt/tags/tag115.xml" ContentType="application/vnd.openxmlformats-officedocument.presentationml.tags+xml"/>
  <Override PartName="/ppt/tags/tag114.xml" ContentType="application/vnd.openxmlformats-officedocument.presentationml.tags+xml"/>
  <Override PartName="/ppt/tags/tag113.xml" ContentType="application/vnd.openxmlformats-officedocument.presentationml.tags+xml"/>
  <Override PartName="/ppt/tags/tag112.xml" ContentType="application/vnd.openxmlformats-officedocument.presentationml.tags+xml"/>
  <Override PartName="/ppt/tags/tag111.xml" ContentType="application/vnd.openxmlformats-officedocument.presentationml.tags+xml"/>
  <Override PartName="/ppt/tags/tag110.xml" ContentType="application/vnd.openxmlformats-officedocument.presentationml.tags+xml"/>
  <Override PartName="/ppt/tags/tag109.xml" ContentType="application/vnd.openxmlformats-officedocument.presentationml.tags+xml"/>
  <Override PartName="/ppt/tags/tag108.xml" ContentType="application/vnd.openxmlformats-officedocument.presentationml.tags+xml"/>
  <Override PartName="/ppt/tags/tag107.xml" ContentType="application/vnd.openxmlformats-officedocument.presentationml.tags+xml"/>
  <Override PartName="/ppt/tags/tag106.xml" ContentType="application/vnd.openxmlformats-officedocument.presentationml.tags+xml"/>
  <Override PartName="/ppt/tags/tag105.xml" ContentType="application/vnd.openxmlformats-officedocument.presentationml.tags+xml"/>
  <Override PartName="/ppt/tags/tag104.xml" ContentType="application/vnd.openxmlformats-officedocument.presentationml.tags+xml"/>
  <Override PartName="/ppt/tags/tag103.xml" ContentType="application/vnd.openxmlformats-officedocument.presentationml.tags+xml"/>
  <Override PartName="/ppt/tags/tag102.xml" ContentType="application/vnd.openxmlformats-officedocument.presentationml.tags+xml"/>
  <Override PartName="/customXml/itemProps3.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101.xml" ContentType="application/vnd.openxmlformats-officedocument.presentationml.tags+xml"/>
  <Override PartName="/ppt/tags/tag100.xml" ContentType="application/vnd.openxmlformats-officedocument.presentationml.tags+xml"/>
  <Override PartName="/ppt/tags/tag99.xml" ContentType="application/vnd.openxmlformats-officedocument.presentationml.tags+xml"/>
  <Override PartName="/ppt/tags/tag98.xml" ContentType="application/vnd.openxmlformats-officedocument.presentationml.tags+xml"/>
  <Override PartName="/ppt/tags/tag97.xml" ContentType="application/vnd.openxmlformats-officedocument.presentationml.tags+xml"/>
  <Override PartName="/ppt/tags/tag96.xml" ContentType="application/vnd.openxmlformats-officedocument.presentationml.tags+xml"/>
  <Override PartName="/ppt/tags/tag95.xml" ContentType="application/vnd.openxmlformats-officedocument.presentationml.tags+xml"/>
  <Override PartName="/ppt/tags/tag94.xml" ContentType="application/vnd.openxmlformats-officedocument.presentationml.tags+xml"/>
  <Override PartName="/ppt/tags/tag93.xml" ContentType="application/vnd.openxmlformats-officedocument.presentationml.tags+xml"/>
  <Override PartName="/ppt/tags/tag92.xml" ContentType="application/vnd.openxmlformats-officedocument.presentationml.tags+xml"/>
  <Override PartName="/ppt/tags/tag4.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5.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233.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6" r:id="rId5"/>
    <p:sldId id="257" r:id="rId6"/>
    <p:sldId id="333" r:id="rId7"/>
    <p:sldId id="293" r:id="rId8"/>
    <p:sldId id="295" r:id="rId9"/>
    <p:sldId id="296" r:id="rId10"/>
    <p:sldId id="297" r:id="rId11"/>
    <p:sldId id="298" r:id="rId12"/>
    <p:sldId id="300" r:id="rId13"/>
    <p:sldId id="301" r:id="rId14"/>
    <p:sldId id="299" r:id="rId15"/>
    <p:sldId id="305" r:id="rId16"/>
    <p:sldId id="306" r:id="rId17"/>
    <p:sldId id="307" r:id="rId18"/>
    <p:sldId id="309" r:id="rId19"/>
    <p:sldId id="312" r:id="rId20"/>
    <p:sldId id="310" r:id="rId21"/>
    <p:sldId id="308" r:id="rId22"/>
    <p:sldId id="313" r:id="rId23"/>
    <p:sldId id="314" r:id="rId24"/>
    <p:sldId id="321" r:id="rId25"/>
    <p:sldId id="322" r:id="rId26"/>
    <p:sldId id="324" r:id="rId27"/>
    <p:sldId id="325" r:id="rId28"/>
    <p:sldId id="326" r:id="rId29"/>
    <p:sldId id="264" r:id="rId30"/>
    <p:sldId id="315" r:id="rId31"/>
    <p:sldId id="330" r:id="rId32"/>
    <p:sldId id="329" r:id="rId33"/>
    <p:sldId id="332" r:id="rId34"/>
    <p:sldId id="317" r:id="rId35"/>
    <p:sldId id="318" r:id="rId36"/>
    <p:sldId id="320" r:id="rId37"/>
    <p:sldId id="319" r:id="rId38"/>
    <p:sldId id="272" r:id="rId39"/>
    <p:sldId id="273" r:id="rId40"/>
    <p:sldId id="302" r:id="rId41"/>
    <p:sldId id="303" r:id="rId42"/>
    <p:sldId id="304" r:id="rId43"/>
    <p:sldId id="316" r:id="rId4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4660"/>
  </p:normalViewPr>
  <p:slideViewPr>
    <p:cSldViewPr snapToGrid="0">
      <p:cViewPr varScale="1">
        <p:scale>
          <a:sx n="81" d="100"/>
          <a:sy n="81"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5C36FA-F462-40D5-BDDD-E9018F01E2C0}" type="datetimeFigureOut">
              <a:rPr lang="fr-CA" smtClean="0"/>
              <a:t>2023-09-12</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3FDCF-52C9-48C0-820F-31480127F53E}" type="slidenum">
              <a:rPr lang="fr-CA" smtClean="0"/>
              <a:t>‹N°›</a:t>
            </a:fld>
            <a:endParaRPr lang="fr-CA"/>
          </a:p>
        </p:txBody>
      </p:sp>
    </p:spTree>
    <p:extLst>
      <p:ext uri="{BB962C8B-B14F-4D97-AF65-F5344CB8AC3E}">
        <p14:creationId xmlns:p14="http://schemas.microsoft.com/office/powerpoint/2010/main" val="236543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533FDCF-52C9-48C0-820F-31480127F53E}" type="slidenum">
              <a:rPr lang="fr-CA" smtClean="0"/>
              <a:t>1</a:t>
            </a:fld>
            <a:endParaRPr lang="fr-CA"/>
          </a:p>
        </p:txBody>
      </p:sp>
    </p:spTree>
    <p:extLst>
      <p:ext uri="{BB962C8B-B14F-4D97-AF65-F5344CB8AC3E}">
        <p14:creationId xmlns:p14="http://schemas.microsoft.com/office/powerpoint/2010/main" val="581552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12/09/2023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12/09/2023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12/09/2023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99416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12/09/2023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12/09/2023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12/09/2023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12/09/2023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12/09/2023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12/09/2023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12/09/2023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12/09/2023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fr-FR" smtClean="0"/>
              <a:t>12/09/2023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7.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8.png"/><Relationship Id="rId5" Type="http://schemas.openxmlformats.org/officeDocument/2006/relationships/tags" Target="../tags/tag63.xml"/><Relationship Id="rId10" Type="http://schemas.openxmlformats.org/officeDocument/2006/relationships/image" Target="../media/image6.png"/><Relationship Id="rId4" Type="http://schemas.openxmlformats.org/officeDocument/2006/relationships/tags" Target="../tags/tag62.xml"/><Relationship Id="rId9"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hyperlink" Target="https://www.cva-ctt19.fr/" TargetMode="Externa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17.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16.jpeg"/><Relationship Id="rId5" Type="http://schemas.openxmlformats.org/officeDocument/2006/relationships/tags" Target="../tags/tag71.xml"/><Relationship Id="rId15" Type="http://schemas.openxmlformats.org/officeDocument/2006/relationships/image" Target="../media/image7.png"/><Relationship Id="rId10" Type="http://schemas.openxmlformats.org/officeDocument/2006/relationships/image" Target="../media/image8.png"/><Relationship Id="rId4" Type="http://schemas.openxmlformats.org/officeDocument/2006/relationships/tags" Target="../tags/tag70.xml"/><Relationship Id="rId9" Type="http://schemas.openxmlformats.org/officeDocument/2006/relationships/slideLayout" Target="../slideLayouts/slideLayout12.xml"/><Relationship Id="rId14" Type="http://schemas.openxmlformats.org/officeDocument/2006/relationships/hyperlink" Target="https://ramentesdreches.com/product/farine-de-dreches-brunes/" TargetMode="Externa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18.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8.png"/><Relationship Id="rId5" Type="http://schemas.openxmlformats.org/officeDocument/2006/relationships/tags" Target="../tags/tag79.xml"/><Relationship Id="rId10" Type="http://schemas.openxmlformats.org/officeDocument/2006/relationships/image" Target="../media/image7.png"/><Relationship Id="rId4" Type="http://schemas.openxmlformats.org/officeDocument/2006/relationships/tags" Target="../tags/tag78.xm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image" Target="../media/image8.png"/><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image" Target="../media/image7.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image" Target="../media/image6.png"/><Relationship Id="rId5" Type="http://schemas.openxmlformats.org/officeDocument/2006/relationships/tags" Target="../tags/tag86.xml"/><Relationship Id="rId15" Type="http://schemas.openxmlformats.org/officeDocument/2006/relationships/image" Target="../media/image20.png"/><Relationship Id="rId10" Type="http://schemas.openxmlformats.org/officeDocument/2006/relationships/slideLayout" Target="../slideLayouts/slideLayout12.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image" Target="../media/image6.png"/><Relationship Id="rId18" Type="http://schemas.openxmlformats.org/officeDocument/2006/relationships/image" Target="../media/image23.png"/><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slideLayout" Target="../slideLayouts/slideLayout12.xml"/><Relationship Id="rId17" Type="http://schemas.openxmlformats.org/officeDocument/2006/relationships/image" Target="../media/image22.png"/><Relationship Id="rId2" Type="http://schemas.openxmlformats.org/officeDocument/2006/relationships/tags" Target="../tags/tag92.xml"/><Relationship Id="rId16" Type="http://schemas.openxmlformats.org/officeDocument/2006/relationships/image" Target="../media/image21.png"/><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tags" Target="../tags/tag95.xml"/><Relationship Id="rId15" Type="http://schemas.openxmlformats.org/officeDocument/2006/relationships/image" Target="../media/image8.png"/><Relationship Id="rId10" Type="http://schemas.openxmlformats.org/officeDocument/2006/relationships/tags" Target="../tags/tag100.xml"/><Relationship Id="rId19" Type="http://schemas.openxmlformats.org/officeDocument/2006/relationships/image" Target="../media/image24.png"/><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image" Target="../media/image23.png"/><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image" Target="../media/image8.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media/image7.png"/><Relationship Id="rId5" Type="http://schemas.openxmlformats.org/officeDocument/2006/relationships/tags" Target="../tags/tag106.xml"/><Relationship Id="rId10" Type="http://schemas.openxmlformats.org/officeDocument/2006/relationships/image" Target="../media/image6.png"/><Relationship Id="rId4" Type="http://schemas.openxmlformats.org/officeDocument/2006/relationships/tags" Target="../tags/tag105.xml"/><Relationship Id="rId9"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22.png"/><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8.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image" Target="../media/image7.png"/><Relationship Id="rId5" Type="http://schemas.openxmlformats.org/officeDocument/2006/relationships/tags" Target="../tags/tag114.xml"/><Relationship Id="rId10" Type="http://schemas.openxmlformats.org/officeDocument/2006/relationships/image" Target="../media/image6.png"/><Relationship Id="rId4" Type="http://schemas.openxmlformats.org/officeDocument/2006/relationships/tags" Target="../tags/tag113.xml"/><Relationship Id="rId9"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image" Target="../media/image21.png"/><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image" Target="../media/image8.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image" Target="../media/image7.png"/><Relationship Id="rId5" Type="http://schemas.openxmlformats.org/officeDocument/2006/relationships/tags" Target="../tags/tag122.xml"/><Relationship Id="rId10" Type="http://schemas.openxmlformats.org/officeDocument/2006/relationships/image" Target="../media/image6.png"/><Relationship Id="rId4" Type="http://schemas.openxmlformats.org/officeDocument/2006/relationships/tags" Target="../tags/tag121.xml"/><Relationship Id="rId9"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image" Target="../media/image24.png"/><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image" Target="../media/image8.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image" Target="../media/image7.png"/><Relationship Id="rId5" Type="http://schemas.openxmlformats.org/officeDocument/2006/relationships/tags" Target="../tags/tag130.xml"/><Relationship Id="rId10" Type="http://schemas.openxmlformats.org/officeDocument/2006/relationships/image" Target="../media/image6.png"/><Relationship Id="rId4" Type="http://schemas.openxmlformats.org/officeDocument/2006/relationships/tags" Target="../tags/tag129.xml"/><Relationship Id="rId9"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image" Target="../media/image25.png"/><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image" Target="../media/image8.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image" Target="../media/image7.png"/><Relationship Id="rId5" Type="http://schemas.openxmlformats.org/officeDocument/2006/relationships/tags" Target="../tags/tag138.xml"/><Relationship Id="rId10" Type="http://schemas.openxmlformats.org/officeDocument/2006/relationships/image" Target="../media/image6.png"/><Relationship Id="rId4" Type="http://schemas.openxmlformats.org/officeDocument/2006/relationships/tags" Target="../tags/tag137.xml"/><Relationship Id="rId9"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slideLayout" Target="../slideLayouts/slideLayout1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26.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media/image8.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7.png"/><Relationship Id="rId5" Type="http://schemas.openxmlformats.org/officeDocument/2006/relationships/tags" Target="../tags/tag146.xml"/><Relationship Id="rId10" Type="http://schemas.openxmlformats.org/officeDocument/2006/relationships/image" Target="../media/image6.png"/><Relationship Id="rId4" Type="http://schemas.openxmlformats.org/officeDocument/2006/relationships/tags" Target="../tags/tag145.xml"/><Relationship Id="rId9"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52.xml"/><Relationship Id="rId7" Type="http://schemas.openxmlformats.org/officeDocument/2006/relationships/slideLayout" Target="../slideLayouts/slideLayout1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image" Target="../media/image27.png"/><Relationship Id="rId5" Type="http://schemas.openxmlformats.org/officeDocument/2006/relationships/tags" Target="../tags/tag154.xml"/><Relationship Id="rId10" Type="http://schemas.openxmlformats.org/officeDocument/2006/relationships/image" Target="../media/image8.png"/><Relationship Id="rId4" Type="http://schemas.openxmlformats.org/officeDocument/2006/relationships/tags" Target="../tags/tag153.xml"/><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58.xml"/><Relationship Id="rId7" Type="http://schemas.openxmlformats.org/officeDocument/2006/relationships/image" Target="../media/image28.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slideLayout" Target="../slideLayouts/slideLayout12.xml"/><Relationship Id="rId5" Type="http://schemas.openxmlformats.org/officeDocument/2006/relationships/tags" Target="../tags/tag160.xml"/><Relationship Id="rId4" Type="http://schemas.openxmlformats.org/officeDocument/2006/relationships/tags" Target="../tags/tag159.xml"/><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163.xml"/><Relationship Id="rId7" Type="http://schemas.openxmlformats.org/officeDocument/2006/relationships/tags" Target="../tags/tag167.xml"/><Relationship Id="rId12" Type="http://schemas.openxmlformats.org/officeDocument/2006/relationships/image" Target="../media/image29.pn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image" Target="../media/image8.png"/><Relationship Id="rId5" Type="http://schemas.openxmlformats.org/officeDocument/2006/relationships/tags" Target="../tags/tag165.xml"/><Relationship Id="rId10" Type="http://schemas.openxmlformats.org/officeDocument/2006/relationships/image" Target="../media/image7.png"/><Relationship Id="rId4" Type="http://schemas.openxmlformats.org/officeDocument/2006/relationships/tags" Target="../tags/tag164.xml"/><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170.xml"/><Relationship Id="rId7" Type="http://schemas.openxmlformats.org/officeDocument/2006/relationships/tags" Target="../tags/tag174.xml"/><Relationship Id="rId12" Type="http://schemas.openxmlformats.org/officeDocument/2006/relationships/image" Target="../media/image30.png"/><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tags" Target="../tags/tag173.xml"/><Relationship Id="rId11" Type="http://schemas.openxmlformats.org/officeDocument/2006/relationships/image" Target="../media/image8.png"/><Relationship Id="rId5" Type="http://schemas.openxmlformats.org/officeDocument/2006/relationships/tags" Target="../tags/tag172.xml"/><Relationship Id="rId10" Type="http://schemas.openxmlformats.org/officeDocument/2006/relationships/image" Target="../media/image7.png"/><Relationship Id="rId4" Type="http://schemas.openxmlformats.org/officeDocument/2006/relationships/tags" Target="../tags/tag171.xml"/><Relationship Id="rId9"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177.xml"/><Relationship Id="rId7" Type="http://schemas.openxmlformats.org/officeDocument/2006/relationships/tags" Target="../tags/tag181.xml"/><Relationship Id="rId12" Type="http://schemas.openxmlformats.org/officeDocument/2006/relationships/image" Target="../media/image8.pn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11" Type="http://schemas.openxmlformats.org/officeDocument/2006/relationships/image" Target="../media/image31.png"/><Relationship Id="rId5" Type="http://schemas.openxmlformats.org/officeDocument/2006/relationships/tags" Target="../tags/tag179.xml"/><Relationship Id="rId10" Type="http://schemas.openxmlformats.org/officeDocument/2006/relationships/image" Target="../media/image7.png"/><Relationship Id="rId4" Type="http://schemas.openxmlformats.org/officeDocument/2006/relationships/tags" Target="../tags/tag178.xml"/><Relationship Id="rId9"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84.xml"/><Relationship Id="rId7" Type="http://schemas.openxmlformats.org/officeDocument/2006/relationships/slideLayout" Target="../slideLayouts/slideLayout12.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90.xml"/><Relationship Id="rId7" Type="http://schemas.openxmlformats.org/officeDocument/2006/relationships/image" Target="../media/image8.png"/><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slideLayout" Target="../slideLayouts/slideLayout12.xml"/><Relationship Id="rId5" Type="http://schemas.openxmlformats.org/officeDocument/2006/relationships/tags" Target="../tags/tag192.xml"/><Relationship Id="rId4" Type="http://schemas.openxmlformats.org/officeDocument/2006/relationships/tags" Target="../tags/tag191.xml"/></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95.xml"/><Relationship Id="rId7" Type="http://schemas.openxmlformats.org/officeDocument/2006/relationships/slideLayout" Target="../slideLayouts/slideLayout12.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9"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01.xml"/><Relationship Id="rId7" Type="http://schemas.openxmlformats.org/officeDocument/2006/relationships/image" Target="../media/image8.png"/><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slideLayout" Target="../slideLayouts/slideLayout12.xml"/><Relationship Id="rId5" Type="http://schemas.openxmlformats.org/officeDocument/2006/relationships/tags" Target="../tags/tag203.xml"/><Relationship Id="rId4" Type="http://schemas.openxmlformats.org/officeDocument/2006/relationships/tags" Target="../tags/tag20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8" Type="http://schemas.openxmlformats.org/officeDocument/2006/relationships/tags" Target="../tags/tag211.xml"/><Relationship Id="rId3" Type="http://schemas.openxmlformats.org/officeDocument/2006/relationships/tags" Target="../tags/tag206.xml"/><Relationship Id="rId7" Type="http://schemas.openxmlformats.org/officeDocument/2006/relationships/tags" Target="../tags/tag210.xml"/><Relationship Id="rId12" Type="http://schemas.openxmlformats.org/officeDocument/2006/relationships/image" Target="../media/image7.png"/><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image" Target="../media/image8.png"/><Relationship Id="rId5" Type="http://schemas.openxmlformats.org/officeDocument/2006/relationships/tags" Target="../tags/tag208.xml"/><Relationship Id="rId10" Type="http://schemas.openxmlformats.org/officeDocument/2006/relationships/image" Target="../media/image6.png"/><Relationship Id="rId4" Type="http://schemas.openxmlformats.org/officeDocument/2006/relationships/tags" Target="../tags/tag207.xml"/><Relationship Id="rId9"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tags" Target="../tags/tag219.xml"/><Relationship Id="rId13" Type="http://schemas.openxmlformats.org/officeDocument/2006/relationships/image" Target="../media/image8.png"/><Relationship Id="rId3" Type="http://schemas.openxmlformats.org/officeDocument/2006/relationships/tags" Target="../tags/tag214.xml"/><Relationship Id="rId7" Type="http://schemas.openxmlformats.org/officeDocument/2006/relationships/tags" Target="../tags/tag218.xml"/><Relationship Id="rId12" Type="http://schemas.openxmlformats.org/officeDocument/2006/relationships/image" Target="../media/image6.png"/><Relationship Id="rId2" Type="http://schemas.openxmlformats.org/officeDocument/2006/relationships/tags" Target="../tags/tag213.xml"/><Relationship Id="rId16" Type="http://schemas.openxmlformats.org/officeDocument/2006/relationships/image" Target="../media/image7.png"/><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slideLayout" Target="../slideLayouts/slideLayout12.xml"/><Relationship Id="rId5" Type="http://schemas.openxmlformats.org/officeDocument/2006/relationships/tags" Target="../tags/tag216.xml"/><Relationship Id="rId15" Type="http://schemas.openxmlformats.org/officeDocument/2006/relationships/image" Target="../media/image33.png"/><Relationship Id="rId10" Type="http://schemas.openxmlformats.org/officeDocument/2006/relationships/tags" Target="../tags/tag221.xml"/><Relationship Id="rId4" Type="http://schemas.openxmlformats.org/officeDocument/2006/relationships/tags" Target="../tags/tag215.xml"/><Relationship Id="rId9" Type="http://schemas.openxmlformats.org/officeDocument/2006/relationships/tags" Target="../tags/tag220.xml"/><Relationship Id="rId14" Type="http://schemas.openxmlformats.org/officeDocument/2006/relationships/image" Target="../media/image32.png"/></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224.xml"/><Relationship Id="rId7" Type="http://schemas.openxmlformats.org/officeDocument/2006/relationships/tags" Target="../tags/tag228.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image" Target="../media/image7.png"/><Relationship Id="rId5" Type="http://schemas.openxmlformats.org/officeDocument/2006/relationships/tags" Target="../tags/tag226.xml"/><Relationship Id="rId10" Type="http://schemas.openxmlformats.org/officeDocument/2006/relationships/image" Target="../media/image8.png"/><Relationship Id="rId4" Type="http://schemas.openxmlformats.org/officeDocument/2006/relationships/tags" Target="../tags/tag225.xml"/><Relationship Id="rId9"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231.xml"/><Relationship Id="rId7" Type="http://schemas.openxmlformats.org/officeDocument/2006/relationships/tags" Target="../tags/tag235.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image" Target="../media/image8.png"/><Relationship Id="rId5" Type="http://schemas.openxmlformats.org/officeDocument/2006/relationships/tags" Target="../tags/tag233.xml"/><Relationship Id="rId10" Type="http://schemas.openxmlformats.org/officeDocument/2006/relationships/image" Target="../media/image7.png"/><Relationship Id="rId4" Type="http://schemas.openxmlformats.org/officeDocument/2006/relationships/tags" Target="../tags/tag232.xml"/><Relationship Id="rId9"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238.xml"/><Relationship Id="rId7" Type="http://schemas.openxmlformats.org/officeDocument/2006/relationships/tags" Target="../tags/tag242.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image" Target="../media/image8.png"/><Relationship Id="rId5" Type="http://schemas.openxmlformats.org/officeDocument/2006/relationships/tags" Target="../tags/tag240.xml"/><Relationship Id="rId10" Type="http://schemas.openxmlformats.org/officeDocument/2006/relationships/image" Target="../media/image7.png"/><Relationship Id="rId4" Type="http://schemas.openxmlformats.org/officeDocument/2006/relationships/tags" Target="../tags/tag239.xml"/><Relationship Id="rId9"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tags" Target="../tags/tag245.xml"/><Relationship Id="rId7" Type="http://schemas.openxmlformats.org/officeDocument/2006/relationships/image" Target="../media/image1.png"/><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image" Target="../media/image34.png"/><Relationship Id="rId5" Type="http://schemas.openxmlformats.org/officeDocument/2006/relationships/slideLayout" Target="../slideLayouts/slideLayout12.xml"/><Relationship Id="rId4" Type="http://schemas.openxmlformats.org/officeDocument/2006/relationships/tags" Target="../tags/tag246.xml"/></Relationships>
</file>

<file path=ppt/slides/_rels/slide36.xml.rels><?xml version="1.0" encoding="UTF-8" standalone="yes"?>
<Relationships xmlns="http://schemas.openxmlformats.org/package/2006/relationships"><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252.xml"/><Relationship Id="rId7" Type="http://schemas.openxmlformats.org/officeDocument/2006/relationships/tags" Target="../tags/tag256.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image" Target="../media/image7.png"/><Relationship Id="rId5" Type="http://schemas.openxmlformats.org/officeDocument/2006/relationships/tags" Target="../tags/tag254.xml"/><Relationship Id="rId10" Type="http://schemas.openxmlformats.org/officeDocument/2006/relationships/image" Target="../media/image8.png"/><Relationship Id="rId4" Type="http://schemas.openxmlformats.org/officeDocument/2006/relationships/tags" Target="../tags/tag253.xml"/><Relationship Id="rId9" Type="http://schemas.openxmlformats.org/officeDocument/2006/relationships/image" Target="../media/image6.png"/></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259.xml"/><Relationship Id="rId7" Type="http://schemas.openxmlformats.org/officeDocument/2006/relationships/tags" Target="../tags/tag263.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image" Target="../media/image7.png"/><Relationship Id="rId5" Type="http://schemas.openxmlformats.org/officeDocument/2006/relationships/tags" Target="../tags/tag261.xml"/><Relationship Id="rId10" Type="http://schemas.openxmlformats.org/officeDocument/2006/relationships/image" Target="../media/image8.png"/><Relationship Id="rId4" Type="http://schemas.openxmlformats.org/officeDocument/2006/relationships/tags" Target="../tags/tag260.xml"/><Relationship Id="rId9"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266.xml"/><Relationship Id="rId7" Type="http://schemas.openxmlformats.org/officeDocument/2006/relationships/tags" Target="../tags/tag270.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tags" Target="../tags/tag269.xml"/><Relationship Id="rId11" Type="http://schemas.openxmlformats.org/officeDocument/2006/relationships/image" Target="../media/image7.png"/><Relationship Id="rId5" Type="http://schemas.openxmlformats.org/officeDocument/2006/relationships/tags" Target="../tags/tag268.xml"/><Relationship Id="rId10" Type="http://schemas.openxmlformats.org/officeDocument/2006/relationships/image" Target="../media/image8.png"/><Relationship Id="rId4" Type="http://schemas.openxmlformats.org/officeDocument/2006/relationships/tags" Target="../tags/tag267.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8.png"/><Relationship Id="rId5" Type="http://schemas.openxmlformats.org/officeDocument/2006/relationships/tags" Target="../tags/tag13.xml"/><Relationship Id="rId10" Type="http://schemas.openxmlformats.org/officeDocument/2006/relationships/image" Target="../media/image7.png"/><Relationship Id="rId4" Type="http://schemas.openxmlformats.org/officeDocument/2006/relationships/tags" Target="../tags/tag12.xml"/><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273.xml"/><Relationship Id="rId7" Type="http://schemas.openxmlformats.org/officeDocument/2006/relationships/tags" Target="../tags/tag277.xml"/><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tags" Target="../tags/tag276.xml"/><Relationship Id="rId11" Type="http://schemas.openxmlformats.org/officeDocument/2006/relationships/image" Target="../media/image7.png"/><Relationship Id="rId5" Type="http://schemas.openxmlformats.org/officeDocument/2006/relationships/tags" Target="../tags/tag275.xml"/><Relationship Id="rId10" Type="http://schemas.openxmlformats.org/officeDocument/2006/relationships/image" Target="../media/image8.png"/><Relationship Id="rId4" Type="http://schemas.openxmlformats.org/officeDocument/2006/relationships/tags" Target="../tags/tag274.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9.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8.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7.png"/><Relationship Id="rId5" Type="http://schemas.openxmlformats.org/officeDocument/2006/relationships/tags" Target="../tags/tag20.xml"/><Relationship Id="rId10" Type="http://schemas.openxmlformats.org/officeDocument/2006/relationships/image" Target="../media/image6.png"/><Relationship Id="rId4" Type="http://schemas.openxmlformats.org/officeDocument/2006/relationships/tags" Target="../tags/tag19.xml"/><Relationship Id="rId9"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7.png"/><Relationship Id="rId18" Type="http://schemas.openxmlformats.org/officeDocument/2006/relationships/image" Target="../media/image13.jpe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6.png"/><Relationship Id="rId17" Type="http://schemas.openxmlformats.org/officeDocument/2006/relationships/image" Target="../media/image12.png"/><Relationship Id="rId2" Type="http://schemas.openxmlformats.org/officeDocument/2006/relationships/tags" Target="../tags/tag25.xml"/><Relationship Id="rId16" Type="http://schemas.openxmlformats.org/officeDocument/2006/relationships/image" Target="../media/image11.png"/><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slideLayout" Target="../slideLayouts/slideLayout12.xml"/><Relationship Id="rId5" Type="http://schemas.openxmlformats.org/officeDocument/2006/relationships/tags" Target="../tags/tag28.xml"/><Relationship Id="rId15" Type="http://schemas.openxmlformats.org/officeDocument/2006/relationships/image" Target="../media/image10.jpeg"/><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8.pn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7.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6.png"/><Relationship Id="rId5" Type="http://schemas.openxmlformats.org/officeDocument/2006/relationships/tags" Target="../tags/tag38.xml"/><Relationship Id="rId15" Type="http://schemas.openxmlformats.org/officeDocument/2006/relationships/image" Target="../media/image15.jpeg"/><Relationship Id="rId10" Type="http://schemas.openxmlformats.org/officeDocument/2006/relationships/slideLayout" Target="../slideLayouts/slideLayout12.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image" Target="../media/image7.png"/><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hyperlink" Target="https://ici.radio-canada.ca/nouvelle/1888919/agriculture-exportation-dreche-molson-labatt-biere" TargetMode="Externa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hyperlink" Target="https://tvrm.ca/un-projet-de-valorisation-des-dreches-de-microbrasseries-est-lance-dans-lanaudiere/" TargetMode="External"/><Relationship Id="rId5" Type="http://schemas.openxmlformats.org/officeDocument/2006/relationships/tags" Target="../tags/tag47.xml"/><Relationship Id="rId10" Type="http://schemas.openxmlformats.org/officeDocument/2006/relationships/image" Target="../media/image8.png"/><Relationship Id="rId4" Type="http://schemas.openxmlformats.org/officeDocument/2006/relationships/tags" Target="../tags/tag46.xml"/><Relationship Id="rId9"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7.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8.png"/><Relationship Id="rId5" Type="http://schemas.openxmlformats.org/officeDocument/2006/relationships/tags" Target="../tags/tag55.xml"/><Relationship Id="rId10" Type="http://schemas.openxmlformats.org/officeDocument/2006/relationships/image" Target="../media/image6.png"/><Relationship Id="rId4" Type="http://schemas.openxmlformats.org/officeDocument/2006/relationships/tags" Target="../tags/tag54.xml"/><Relationship Id="rId9"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EF7AF3-D5AA-3647-48D9-51D45CEE9EF7}"/>
              </a:ext>
            </a:extLst>
          </p:cNvPr>
          <p:cNvSpPr/>
          <p:nvPr>
            <p:custDataLst>
              <p:tags r:id="rId1"/>
            </p:custDataLst>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custDataLst>
              <p:tags r:id="rId2"/>
            </p:custDataLst>
          </p:nvPr>
        </p:nvSpPr>
        <p:spPr/>
        <p:txBody>
          <a:bodyPr/>
          <a:lstStyle/>
          <a:p>
            <a:r>
              <a:rPr lang="fr-FR" dirty="0">
                <a:solidFill>
                  <a:schemeClr val="bg1"/>
                </a:solidFill>
              </a:rPr>
              <a:t>Valorisation de la drêche de brasserie</a:t>
            </a:r>
          </a:p>
        </p:txBody>
      </p:sp>
      <p:sp>
        <p:nvSpPr>
          <p:cNvPr id="3" name="Sous-titre 2"/>
          <p:cNvSpPr>
            <a:spLocks noGrp="1"/>
          </p:cNvSpPr>
          <p:nvPr>
            <p:ph type="subTitle" idx="1"/>
            <p:custDataLst>
              <p:tags r:id="rId3"/>
            </p:custDataLst>
          </p:nvPr>
        </p:nvSpPr>
        <p:spPr/>
        <p:txBody>
          <a:bodyPr>
            <a:normAutofit lnSpcReduction="10000"/>
          </a:bodyPr>
          <a:lstStyle/>
          <a:p>
            <a:r>
              <a:rPr lang="fr-FR" dirty="0">
                <a:solidFill>
                  <a:schemeClr val="bg1"/>
                </a:solidFill>
              </a:rPr>
              <a:t>Présenté par David Bussière-Gauthier, </a:t>
            </a:r>
            <a:r>
              <a:rPr lang="fr-FR" dirty="0" err="1">
                <a:solidFill>
                  <a:schemeClr val="bg1"/>
                </a:solidFill>
              </a:rPr>
              <a:t>ing</a:t>
            </a:r>
            <a:r>
              <a:rPr lang="fr-FR" dirty="0">
                <a:solidFill>
                  <a:schemeClr val="bg1"/>
                </a:solidFill>
              </a:rPr>
              <a:t>.</a:t>
            </a:r>
          </a:p>
          <a:p>
            <a:r>
              <a:rPr lang="fr-FR" dirty="0">
                <a:solidFill>
                  <a:schemeClr val="bg1"/>
                </a:solidFill>
              </a:rPr>
              <a:t>Chef de projets (ingénierie)</a:t>
            </a:r>
          </a:p>
          <a:p>
            <a:r>
              <a:rPr lang="fr-FR" dirty="0">
                <a:solidFill>
                  <a:schemeClr val="bg1"/>
                </a:solidFill>
              </a:rPr>
              <a:t>Cintech</a:t>
            </a:r>
          </a:p>
          <a:p>
            <a:r>
              <a:rPr lang="fr-FR" dirty="0">
                <a:solidFill>
                  <a:schemeClr val="bg1"/>
                </a:solidFill>
              </a:rPr>
              <a:t>13 septembre 2023</a:t>
            </a:r>
          </a:p>
        </p:txBody>
      </p:sp>
      <p:pic>
        <p:nvPicPr>
          <p:cNvPr id="5" name="Picture 17">
            <a:extLst>
              <a:ext uri="{FF2B5EF4-FFF2-40B4-BE49-F238E27FC236}">
                <a16:creationId xmlns:a16="http://schemas.microsoft.com/office/drawing/2014/main" id="{49339C6C-9990-E389-8E50-6F5F67DC9BF8}"/>
              </a:ext>
            </a:extLst>
          </p:cNvPr>
          <p:cNvPicPr>
            <a:picLocks noChangeAspect="1"/>
          </p:cNvPicPr>
          <p:nvPr>
            <p:custDataLst>
              <p:tags r:id="rId4"/>
            </p:custDataLst>
          </p:nvPr>
        </p:nvPicPr>
        <p:blipFill>
          <a:blip r:embed="rId7"/>
          <a:stretch>
            <a:fillRect/>
          </a:stretch>
        </p:blipFill>
        <p:spPr>
          <a:xfrm>
            <a:off x="6878855" y="4205716"/>
            <a:ext cx="5313145" cy="2698322"/>
          </a:xfrm>
          <a:prstGeom prst="rect">
            <a:avLst/>
          </a:prstGeom>
        </p:spPr>
      </p:pic>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10"/>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10"/>
          <a:stretch>
            <a:fillRect/>
          </a:stretch>
        </p:blipFill>
        <p:spPr>
          <a:xfrm>
            <a:off x="0" y="0"/>
            <a:ext cx="12192000" cy="6858000"/>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3"/>
            </p:custDataLst>
          </p:nvPr>
        </p:nvSpPr>
        <p:spPr>
          <a:xfrm>
            <a:off x="942669" y="1024950"/>
            <a:ext cx="4166660"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Farine de drêche</a:t>
            </a:r>
            <a:endParaRPr lang="en-US" dirty="0"/>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4"/>
            </p:custDataLst>
          </p:nvPr>
        </p:nvPicPr>
        <p:blipFill>
          <a:blip r:embed="rId11"/>
          <a:stretch>
            <a:fillRect/>
          </a:stretch>
        </p:blipFill>
        <p:spPr>
          <a:xfrm>
            <a:off x="10149348" y="6056736"/>
            <a:ext cx="1320800" cy="670778"/>
          </a:xfrm>
          <a:prstGeom prst="rect">
            <a:avLst/>
          </a:prstGeom>
        </p:spPr>
      </p:pic>
      <p:sp>
        <p:nvSpPr>
          <p:cNvPr id="3" name="Text Placeholder 2">
            <a:extLst>
              <a:ext uri="{FF2B5EF4-FFF2-40B4-BE49-F238E27FC236}">
                <a16:creationId xmlns:a16="http://schemas.microsoft.com/office/drawing/2014/main" id="{F8ECF6D1-3663-8154-1276-B0A75329388B}"/>
              </a:ext>
            </a:extLst>
          </p:cNvPr>
          <p:cNvSpPr txBox="1">
            <a:spLocks/>
          </p:cNvSpPr>
          <p:nvPr>
            <p:custDataLst>
              <p:tags r:id="rId5"/>
            </p:custDataLst>
          </p:nvPr>
        </p:nvSpPr>
        <p:spPr>
          <a:xfrm>
            <a:off x="735750" y="2272025"/>
            <a:ext cx="5133633" cy="438715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fr-CA" sz="1800" b="1" dirty="0"/>
              <a:t>Avantages</a:t>
            </a:r>
          </a:p>
          <a:p>
            <a:pPr marL="285750" indent="-285750">
              <a:buFont typeface="Arial" panose="020B0604020202020204" pitchFamily="34" charset="0"/>
              <a:buChar char="•"/>
            </a:pPr>
            <a:r>
              <a:rPr lang="fr-CA" sz="1800" dirty="0"/>
              <a:t>Durée de vie augmentée</a:t>
            </a:r>
          </a:p>
          <a:p>
            <a:pPr marL="285750" indent="-285750">
              <a:buFont typeface="Arial" panose="020B0604020202020204" pitchFamily="34" charset="0"/>
              <a:buChar char="•"/>
            </a:pPr>
            <a:r>
              <a:rPr lang="fr-CA" sz="1800" dirty="0"/>
              <a:t>Capacité d’entreposage à température pièce</a:t>
            </a:r>
          </a:p>
          <a:p>
            <a:pPr marL="285750" indent="-285750">
              <a:buFont typeface="Arial" panose="020B0604020202020204" pitchFamily="34" charset="0"/>
              <a:buChar char="•"/>
            </a:pPr>
            <a:r>
              <a:rPr lang="fr-CA" sz="1800" dirty="0"/>
              <a:t>Réduction du volume</a:t>
            </a:r>
          </a:p>
          <a:p>
            <a:pPr marL="285750" indent="-285750">
              <a:buFont typeface="Arial" panose="020B0604020202020204" pitchFamily="34" charset="0"/>
              <a:buChar char="•"/>
            </a:pPr>
            <a:r>
              <a:rPr lang="fr-CA" sz="1800" dirty="0"/>
              <a:t>Possibilité d’ensachage pour une meilleure manutention</a:t>
            </a:r>
          </a:p>
          <a:p>
            <a:pPr marL="285750" indent="-285750">
              <a:buFont typeface="Arial" panose="020B0604020202020204" pitchFamily="34" charset="0"/>
              <a:buChar char="•"/>
            </a:pPr>
            <a:r>
              <a:rPr lang="fr-CA" sz="1800" dirty="0"/>
              <a:t>Incorporation plus facile dans les formulations </a:t>
            </a:r>
          </a:p>
          <a:p>
            <a:pPr marL="285750" indent="-285750">
              <a:buFont typeface="Arial" panose="020B0604020202020204" pitchFamily="34" charset="0"/>
              <a:buChar char="•"/>
            </a:pPr>
            <a:r>
              <a:rPr lang="fr-CA" sz="1800" dirty="0"/>
              <a:t>Plus grands volumes et de débouchés possibles</a:t>
            </a:r>
          </a:p>
          <a:p>
            <a:pPr marL="285750" indent="-285750">
              <a:buFont typeface="Arial" panose="020B0604020202020204" pitchFamily="34" charset="0"/>
              <a:buChar char="•"/>
            </a:pPr>
            <a:r>
              <a:rPr lang="fr-CA" sz="1800" dirty="0"/>
              <a:t>Apport de fibres et de protéines au produit</a:t>
            </a:r>
          </a:p>
          <a:p>
            <a:pPr marL="285750" indent="-285750">
              <a:buFont typeface="Arial" panose="020B0604020202020204" pitchFamily="34" charset="0"/>
              <a:buChar char="•"/>
            </a:pPr>
            <a:endParaRPr lang="fr-CA" sz="1800" dirty="0"/>
          </a:p>
          <a:p>
            <a:pPr marL="285750" indent="-285750">
              <a:buFont typeface="Arial" panose="020B0604020202020204" pitchFamily="34" charset="0"/>
              <a:buChar char="•"/>
            </a:pPr>
            <a:endParaRPr lang="fr-CA" sz="1800" dirty="0"/>
          </a:p>
          <a:p>
            <a:pPr marL="285750" indent="-285750">
              <a:buFont typeface="Arial" panose="020B0604020202020204" pitchFamily="34" charset="0"/>
              <a:buChar char="•"/>
            </a:pPr>
            <a:endParaRPr lang="fr-CA" sz="1800" dirty="0"/>
          </a:p>
          <a:p>
            <a:pPr marL="285750" indent="-285750">
              <a:buFont typeface="Arial" panose="020B0604020202020204" pitchFamily="34" charset="0"/>
              <a:buChar char="•"/>
            </a:pPr>
            <a:endParaRPr lang="fr-CA" sz="1800" dirty="0"/>
          </a:p>
        </p:txBody>
      </p:sp>
      <p:sp>
        <p:nvSpPr>
          <p:cNvPr id="10" name="Text Placeholder 2">
            <a:extLst>
              <a:ext uri="{FF2B5EF4-FFF2-40B4-BE49-F238E27FC236}">
                <a16:creationId xmlns:a16="http://schemas.microsoft.com/office/drawing/2014/main" id="{F9BA74B0-1035-C21C-839B-06EB0B82EC57}"/>
              </a:ext>
            </a:extLst>
          </p:cNvPr>
          <p:cNvSpPr txBox="1">
            <a:spLocks/>
          </p:cNvSpPr>
          <p:nvPr>
            <p:custDataLst>
              <p:tags r:id="rId6"/>
            </p:custDataLst>
          </p:nvPr>
        </p:nvSpPr>
        <p:spPr>
          <a:xfrm>
            <a:off x="6096000" y="2272024"/>
            <a:ext cx="5133633" cy="438715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fr-CA" sz="1800" b="1" dirty="0"/>
              <a:t>Inconvénients</a:t>
            </a:r>
          </a:p>
          <a:p>
            <a:pPr marL="285750" indent="-285750">
              <a:buFont typeface="Arial" panose="020B0604020202020204" pitchFamily="34" charset="0"/>
              <a:buChar char="•"/>
            </a:pPr>
            <a:r>
              <a:rPr lang="fr-CA" sz="1800" dirty="0"/>
              <a:t>Nécessite des investissements considérables pour sa transformation</a:t>
            </a:r>
          </a:p>
          <a:p>
            <a:pPr marL="285750" indent="-285750">
              <a:buFont typeface="Arial" panose="020B0604020202020204" pitchFamily="34" charset="0"/>
              <a:buChar char="•"/>
            </a:pPr>
            <a:r>
              <a:rPr lang="fr-CA" sz="1800" dirty="0"/>
              <a:t>La production de volumes plus faibles augmente le coût du produit</a:t>
            </a:r>
          </a:p>
          <a:p>
            <a:pPr marL="285750" indent="-285750">
              <a:buFont typeface="Arial" panose="020B0604020202020204" pitchFamily="34" charset="0"/>
              <a:buChar char="•"/>
            </a:pPr>
            <a:endParaRPr lang="fr-CA" sz="1800" dirty="0"/>
          </a:p>
          <a:p>
            <a:pPr marL="285750" indent="-285750">
              <a:buFont typeface="Arial" panose="020B0604020202020204" pitchFamily="34" charset="0"/>
              <a:buChar char="•"/>
            </a:pPr>
            <a:endParaRPr lang="fr-CA" sz="1800" dirty="0"/>
          </a:p>
          <a:p>
            <a:pPr marL="285750" indent="-285750">
              <a:buFont typeface="Arial" panose="020B0604020202020204" pitchFamily="34" charset="0"/>
              <a:buChar char="•"/>
            </a:pPr>
            <a:endParaRPr lang="fr-CA" sz="1800" dirty="0"/>
          </a:p>
        </p:txBody>
      </p:sp>
      <p:pic>
        <p:nvPicPr>
          <p:cNvPr id="13" name="Picture 4">
            <a:extLst>
              <a:ext uri="{FF2B5EF4-FFF2-40B4-BE49-F238E27FC236}">
                <a16:creationId xmlns:a16="http://schemas.microsoft.com/office/drawing/2014/main" id="{B9EC16B2-986D-60B4-D127-BC0E1E849493}"/>
              </a:ext>
            </a:extLst>
          </p:cNvPr>
          <p:cNvPicPr>
            <a:picLocks noChangeAspect="1"/>
          </p:cNvPicPr>
          <p:nvPr>
            <p:custDataLst>
              <p:tags r:id="rId7"/>
            </p:custDataLst>
          </p:nvPr>
        </p:nvPicPr>
        <p:blipFill>
          <a:blip r:embed="rId12"/>
          <a:stretch>
            <a:fillRect/>
          </a:stretch>
        </p:blipFill>
        <p:spPr>
          <a:xfrm>
            <a:off x="396845" y="329413"/>
            <a:ext cx="677811" cy="673424"/>
          </a:xfrm>
          <a:prstGeom prst="rect">
            <a:avLst/>
          </a:prstGeom>
        </p:spPr>
      </p:pic>
      <p:sp>
        <p:nvSpPr>
          <p:cNvPr id="14" name="Text Placeholder 2">
            <a:extLst>
              <a:ext uri="{FF2B5EF4-FFF2-40B4-BE49-F238E27FC236}">
                <a16:creationId xmlns:a16="http://schemas.microsoft.com/office/drawing/2014/main" id="{49591A49-7A35-5AF1-2BD7-796DA03A588D}"/>
              </a:ext>
            </a:extLst>
          </p:cNvPr>
          <p:cNvSpPr txBox="1">
            <a:spLocks/>
          </p:cNvSpPr>
          <p:nvPr>
            <p:custDataLst>
              <p:tags r:id="rId8"/>
            </p:custDataLst>
          </p:nvPr>
        </p:nvSpPr>
        <p:spPr>
          <a:xfrm>
            <a:off x="962367" y="500482"/>
            <a:ext cx="2627500"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err="1"/>
              <a:t>Valorisation</a:t>
            </a:r>
            <a:r>
              <a:rPr lang="en-US" sz="1200" dirty="0"/>
              <a:t> de la </a:t>
            </a:r>
            <a:r>
              <a:rPr lang="en-US" sz="1200" dirty="0" err="1"/>
              <a:t>drêche</a:t>
            </a:r>
            <a:endParaRPr lang="en-US" sz="1200" dirty="0"/>
          </a:p>
        </p:txBody>
      </p:sp>
    </p:spTree>
    <p:extLst>
      <p:ext uri="{BB962C8B-B14F-4D97-AF65-F5344CB8AC3E}">
        <p14:creationId xmlns:p14="http://schemas.microsoft.com/office/powerpoint/2010/main" val="2318159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15D476-1459-89AE-4319-9696CBB879CD}"/>
              </a:ext>
            </a:extLst>
          </p:cNvPr>
          <p:cNvPicPr>
            <a:picLocks noChangeAspect="1"/>
          </p:cNvPicPr>
          <p:nvPr>
            <p:custDataLst>
              <p:tags r:id="rId1"/>
            </p:custDataLst>
          </p:nvPr>
        </p:nvPicPr>
        <p:blipFill>
          <a:blip r:embed="rId10"/>
          <a:stretch>
            <a:fillRect/>
          </a:stretch>
        </p:blipFill>
        <p:spPr>
          <a:xfrm>
            <a:off x="10149348" y="6056736"/>
            <a:ext cx="1320800" cy="670778"/>
          </a:xfrm>
          <a:prstGeom prst="rect">
            <a:avLst/>
          </a:prstGeom>
        </p:spPr>
      </p:pic>
      <p:sp>
        <p:nvSpPr>
          <p:cNvPr id="5" name="Text Placeholder 2">
            <a:extLst>
              <a:ext uri="{FF2B5EF4-FFF2-40B4-BE49-F238E27FC236}">
                <a16:creationId xmlns:a16="http://schemas.microsoft.com/office/drawing/2014/main" id="{893FCA59-A52A-B285-5FDD-6F6BDC4912E4}"/>
              </a:ext>
            </a:extLst>
          </p:cNvPr>
          <p:cNvSpPr txBox="1">
            <a:spLocks/>
          </p:cNvSpPr>
          <p:nvPr>
            <p:custDataLst>
              <p:tags r:id="rId2"/>
            </p:custDataLst>
          </p:nvPr>
        </p:nvSpPr>
        <p:spPr>
          <a:xfrm>
            <a:off x="407016" y="2293795"/>
            <a:ext cx="4547015" cy="340558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CA" dirty="0"/>
              <a:t>Pour 100g de farine de drêche</a:t>
            </a:r>
          </a:p>
          <a:p>
            <a:pPr lvl="1"/>
            <a:r>
              <a:rPr lang="fr-CA" dirty="0">
                <a:solidFill>
                  <a:schemeClr val="tx1"/>
                </a:solidFill>
              </a:rPr>
              <a:t>Énergie : entre 330 et 380 Calories</a:t>
            </a:r>
          </a:p>
          <a:p>
            <a:pPr lvl="1"/>
            <a:r>
              <a:rPr lang="fr-CA" dirty="0">
                <a:solidFill>
                  <a:schemeClr val="tx1"/>
                </a:solidFill>
              </a:rPr>
              <a:t>Protéines : entre 15 et 20g</a:t>
            </a:r>
          </a:p>
          <a:p>
            <a:pPr lvl="1"/>
            <a:r>
              <a:rPr lang="fr-CA" dirty="0">
                <a:solidFill>
                  <a:schemeClr val="tx1"/>
                </a:solidFill>
              </a:rPr>
              <a:t>Fibres : entre 35 et 50g</a:t>
            </a:r>
          </a:p>
          <a:p>
            <a:pPr lvl="1"/>
            <a:r>
              <a:rPr lang="fr-CA" dirty="0">
                <a:solidFill>
                  <a:schemeClr val="tx1"/>
                </a:solidFill>
              </a:rPr>
              <a:t>Glucides : entre 30 et 66g</a:t>
            </a:r>
          </a:p>
          <a:p>
            <a:pPr lvl="2"/>
            <a:r>
              <a:rPr lang="fr-CA" dirty="0">
                <a:solidFill>
                  <a:schemeClr val="tx1"/>
                </a:solidFill>
              </a:rPr>
              <a:t>Sucres : entre 13 et 15g</a:t>
            </a:r>
          </a:p>
          <a:p>
            <a:pPr lvl="1"/>
            <a:r>
              <a:rPr lang="fr-CA" dirty="0">
                <a:solidFill>
                  <a:schemeClr val="tx1"/>
                </a:solidFill>
              </a:rPr>
              <a:t>Matières Grasses : entre 5 et 6g</a:t>
            </a:r>
          </a:p>
          <a:p>
            <a:pPr lvl="2"/>
            <a:r>
              <a:rPr lang="fr-CA" dirty="0">
                <a:solidFill>
                  <a:schemeClr val="tx1"/>
                </a:solidFill>
              </a:rPr>
              <a:t>Acides gras saturés : entre 1 et 2 g</a:t>
            </a:r>
          </a:p>
          <a:p>
            <a:pPr lvl="1"/>
            <a:r>
              <a:rPr lang="fr-CA" dirty="0">
                <a:solidFill>
                  <a:schemeClr val="tx1"/>
                </a:solidFill>
              </a:rPr>
              <a:t>Autre</a:t>
            </a:r>
          </a:p>
          <a:p>
            <a:pPr lvl="2"/>
            <a:r>
              <a:rPr lang="fr-CA" dirty="0">
                <a:solidFill>
                  <a:schemeClr val="tx1"/>
                </a:solidFill>
              </a:rPr>
              <a:t>Sodium : 10mg</a:t>
            </a:r>
          </a:p>
          <a:p>
            <a:pPr lvl="2"/>
            <a:r>
              <a:rPr lang="fr-CA" dirty="0">
                <a:solidFill>
                  <a:schemeClr val="tx1"/>
                </a:solidFill>
              </a:rPr>
              <a:t>Potassium : 100mg</a:t>
            </a:r>
          </a:p>
          <a:p>
            <a:pPr lvl="2"/>
            <a:r>
              <a:rPr lang="fr-CA" dirty="0">
                <a:solidFill>
                  <a:schemeClr val="tx1"/>
                </a:solidFill>
              </a:rPr>
              <a:t>Calcium : 225mg</a:t>
            </a:r>
          </a:p>
          <a:p>
            <a:pPr lvl="2"/>
            <a:r>
              <a:rPr lang="fr-CA" dirty="0">
                <a:solidFill>
                  <a:schemeClr val="tx1"/>
                </a:solidFill>
              </a:rPr>
              <a:t>Fer : 11mg</a:t>
            </a:r>
            <a:endParaRPr lang="fr-CA" dirty="0">
              <a:solidFill>
                <a:schemeClr val="tx1"/>
              </a:solidFill>
              <a:highlight>
                <a:srgbClr val="FFFF00"/>
              </a:highlight>
            </a:endParaRPr>
          </a:p>
        </p:txBody>
      </p:sp>
      <p:sp>
        <p:nvSpPr>
          <p:cNvPr id="6" name="Content Placeholder 29">
            <a:extLst>
              <a:ext uri="{FF2B5EF4-FFF2-40B4-BE49-F238E27FC236}">
                <a16:creationId xmlns:a16="http://schemas.microsoft.com/office/drawing/2014/main" id="{90ABB010-B241-633E-6493-BACBFA6541E3}"/>
              </a:ext>
            </a:extLst>
          </p:cNvPr>
          <p:cNvSpPr txBox="1">
            <a:spLocks/>
          </p:cNvSpPr>
          <p:nvPr>
            <p:custDataLst>
              <p:tags r:id="rId3"/>
            </p:custDataLst>
          </p:nvPr>
        </p:nvSpPr>
        <p:spPr>
          <a:xfrm>
            <a:off x="407016" y="1469503"/>
            <a:ext cx="7285256" cy="33172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Farine de drêches - Valeur nutritive</a:t>
            </a:r>
            <a:endParaRPr lang="en-US" sz="2800" dirty="0"/>
          </a:p>
        </p:txBody>
      </p:sp>
      <p:pic>
        <p:nvPicPr>
          <p:cNvPr id="8" name="Image 7" descr="Une image contenant personne, farine, sol, poudre&#10;&#10;Description générée automatiquement">
            <a:extLst>
              <a:ext uri="{FF2B5EF4-FFF2-40B4-BE49-F238E27FC236}">
                <a16:creationId xmlns:a16="http://schemas.microsoft.com/office/drawing/2014/main" id="{3048978B-6133-7645-ED92-BA6D31BB4E12}"/>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5696913" y="2164681"/>
            <a:ext cx="6290373" cy="3223816"/>
          </a:xfrm>
          <a:prstGeom prst="rect">
            <a:avLst/>
          </a:prstGeom>
        </p:spPr>
      </p:pic>
      <p:pic>
        <p:nvPicPr>
          <p:cNvPr id="9" name="Picture 8">
            <a:extLst>
              <a:ext uri="{FF2B5EF4-FFF2-40B4-BE49-F238E27FC236}">
                <a16:creationId xmlns:a16="http://schemas.microsoft.com/office/drawing/2014/main" id="{0CA41AC2-158E-E725-1D1F-47D225E6E96C}"/>
              </a:ext>
            </a:extLst>
          </p:cNvPr>
          <p:cNvPicPr>
            <a:picLocks noChangeAspect="1"/>
          </p:cNvPicPr>
          <p:nvPr>
            <p:custDataLst>
              <p:tags r:id="rId5"/>
            </p:custDataLst>
          </p:nvPr>
        </p:nvPicPr>
        <p:blipFill>
          <a:blip r:embed="rId12"/>
          <a:stretch>
            <a:fillRect/>
          </a:stretch>
        </p:blipFill>
        <p:spPr>
          <a:xfrm>
            <a:off x="9513600" y="3996588"/>
            <a:ext cx="2093073" cy="2086711"/>
          </a:xfrm>
          <a:prstGeom prst="rect">
            <a:avLst/>
          </a:prstGeom>
        </p:spPr>
      </p:pic>
      <p:sp>
        <p:nvSpPr>
          <p:cNvPr id="10" name="ZoneTexte 9">
            <a:extLst>
              <a:ext uri="{FF2B5EF4-FFF2-40B4-BE49-F238E27FC236}">
                <a16:creationId xmlns:a16="http://schemas.microsoft.com/office/drawing/2014/main" id="{C92702F1-3890-CA28-7EF1-BDE8C5018CA9}"/>
              </a:ext>
            </a:extLst>
          </p:cNvPr>
          <p:cNvSpPr txBox="1"/>
          <p:nvPr>
            <p:custDataLst>
              <p:tags r:id="rId6"/>
            </p:custDataLst>
          </p:nvPr>
        </p:nvSpPr>
        <p:spPr>
          <a:xfrm>
            <a:off x="3604664" y="5688449"/>
            <a:ext cx="6802528" cy="1169551"/>
          </a:xfrm>
          <a:prstGeom prst="rect">
            <a:avLst/>
          </a:prstGeom>
          <a:noFill/>
        </p:spPr>
        <p:txBody>
          <a:bodyPr wrap="square" rtlCol="0">
            <a:spAutoFit/>
          </a:bodyPr>
          <a:lstStyle/>
          <a:p>
            <a:r>
              <a:rPr lang="fr-CA" sz="1400" dirty="0"/>
              <a:t>Sources</a:t>
            </a:r>
          </a:p>
          <a:p>
            <a:r>
              <a:rPr lang="fr-CA" sz="1400" dirty="0"/>
              <a:t>Centre de Valorisation des </a:t>
            </a:r>
            <a:r>
              <a:rPr lang="fr-CA" sz="1400" dirty="0" err="1"/>
              <a:t>Agroressources</a:t>
            </a:r>
            <a:r>
              <a:rPr lang="fr-CA" sz="1400" dirty="0"/>
              <a:t> : </a:t>
            </a:r>
            <a:r>
              <a:rPr lang="fr-CA" sz="1400" dirty="0">
                <a:hlinkClick r:id="rId13"/>
              </a:rPr>
              <a:t>https://www.cva-ctt19.fr/</a:t>
            </a:r>
            <a:endParaRPr lang="fr-CA" sz="1400" dirty="0"/>
          </a:p>
          <a:p>
            <a:r>
              <a:rPr lang="fr-CA" sz="1400" dirty="0" err="1"/>
              <a:t>Ramen</a:t>
            </a:r>
            <a:r>
              <a:rPr lang="fr-CA" sz="1400" dirty="0"/>
              <a:t> tes drêches : </a:t>
            </a:r>
            <a:r>
              <a:rPr lang="fr-CA" sz="1400" dirty="0">
                <a:hlinkClick r:id="rId14"/>
              </a:rPr>
              <a:t>https://ramentesdreches.com/product/farine-de-dreches-brunes/</a:t>
            </a:r>
            <a:endParaRPr lang="fr-CA" sz="1400" dirty="0"/>
          </a:p>
          <a:p>
            <a:r>
              <a:rPr lang="fr-CA" sz="1400" dirty="0" err="1"/>
              <a:t>Still</a:t>
            </a:r>
            <a:r>
              <a:rPr lang="fr-CA" sz="1400" dirty="0"/>
              <a:t> Good : https://www.stillgoodfoods.ca/products/farine-dreches-moulues</a:t>
            </a:r>
          </a:p>
          <a:p>
            <a:endParaRPr lang="fr-CA" sz="1400" dirty="0"/>
          </a:p>
        </p:txBody>
      </p:sp>
      <p:pic>
        <p:nvPicPr>
          <p:cNvPr id="12" name="Picture 4">
            <a:extLst>
              <a:ext uri="{FF2B5EF4-FFF2-40B4-BE49-F238E27FC236}">
                <a16:creationId xmlns:a16="http://schemas.microsoft.com/office/drawing/2014/main" id="{26284B67-A107-86EC-1196-DBA082522AA6}"/>
              </a:ext>
            </a:extLst>
          </p:cNvPr>
          <p:cNvPicPr>
            <a:picLocks noChangeAspect="1"/>
          </p:cNvPicPr>
          <p:nvPr>
            <p:custDataLst>
              <p:tags r:id="rId7"/>
            </p:custDataLst>
          </p:nvPr>
        </p:nvPicPr>
        <p:blipFill>
          <a:blip r:embed="rId15"/>
          <a:stretch>
            <a:fillRect/>
          </a:stretch>
        </p:blipFill>
        <p:spPr>
          <a:xfrm>
            <a:off x="396845" y="329413"/>
            <a:ext cx="677811" cy="673424"/>
          </a:xfrm>
          <a:prstGeom prst="rect">
            <a:avLst/>
          </a:prstGeom>
        </p:spPr>
      </p:pic>
      <p:sp>
        <p:nvSpPr>
          <p:cNvPr id="13" name="Text Placeholder 2">
            <a:extLst>
              <a:ext uri="{FF2B5EF4-FFF2-40B4-BE49-F238E27FC236}">
                <a16:creationId xmlns:a16="http://schemas.microsoft.com/office/drawing/2014/main" id="{D5322C4F-6CA5-F732-D4E4-492BEDD6FA3F}"/>
              </a:ext>
            </a:extLst>
          </p:cNvPr>
          <p:cNvSpPr txBox="1">
            <a:spLocks/>
          </p:cNvSpPr>
          <p:nvPr>
            <p:custDataLst>
              <p:tags r:id="rId8"/>
            </p:custDataLst>
          </p:nvPr>
        </p:nvSpPr>
        <p:spPr>
          <a:xfrm>
            <a:off x="962367" y="500482"/>
            <a:ext cx="2627500"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err="1"/>
              <a:t>Valorisation</a:t>
            </a:r>
            <a:r>
              <a:rPr lang="en-US" sz="1200" dirty="0"/>
              <a:t> de la </a:t>
            </a:r>
            <a:r>
              <a:rPr lang="en-US" sz="1200" dirty="0" err="1"/>
              <a:t>drêche</a:t>
            </a:r>
            <a:endParaRPr lang="en-US" sz="1200" dirty="0"/>
          </a:p>
        </p:txBody>
      </p:sp>
      <p:sp>
        <p:nvSpPr>
          <p:cNvPr id="2" name="Rectangle 1">
            <a:extLst>
              <a:ext uri="{FF2B5EF4-FFF2-40B4-BE49-F238E27FC236}">
                <a16:creationId xmlns:a16="http://schemas.microsoft.com/office/drawing/2014/main" id="{B800BFCC-5EF3-D20E-5C91-F68827A551D9}"/>
              </a:ext>
            </a:extLst>
          </p:cNvPr>
          <p:cNvSpPr/>
          <p:nvPr/>
        </p:nvSpPr>
        <p:spPr>
          <a:xfrm>
            <a:off x="790113" y="2796466"/>
            <a:ext cx="3071673" cy="7190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2301284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9"/>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9"/>
          <a:stretch>
            <a:fillRect/>
          </a:stretch>
        </p:blipFill>
        <p:spPr>
          <a:xfrm>
            <a:off x="0" y="9625"/>
            <a:ext cx="12192000" cy="6858000"/>
          </a:xfrm>
          <a:prstGeom prst="rect">
            <a:avLst/>
          </a:prstGeom>
        </p:spPr>
      </p:pic>
      <p:pic>
        <p:nvPicPr>
          <p:cNvPr id="5" name="Picture 4">
            <a:extLst>
              <a:ext uri="{FF2B5EF4-FFF2-40B4-BE49-F238E27FC236}">
                <a16:creationId xmlns:a16="http://schemas.microsoft.com/office/drawing/2014/main" id="{FE65D2F7-C629-CF27-1025-50785C09B8C9}"/>
              </a:ext>
            </a:extLst>
          </p:cNvPr>
          <p:cNvPicPr>
            <a:picLocks noChangeAspect="1"/>
          </p:cNvPicPr>
          <p:nvPr>
            <p:custDataLst>
              <p:tags r:id="rId3"/>
            </p:custDataLst>
          </p:nvPr>
        </p:nvPicPr>
        <p:blipFill>
          <a:blip r:embed="rId10"/>
          <a:stretch>
            <a:fillRect/>
          </a:stretch>
        </p:blipFill>
        <p:spPr>
          <a:xfrm>
            <a:off x="396845" y="329413"/>
            <a:ext cx="677811" cy="673424"/>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4"/>
            </p:custDataLst>
          </p:nvPr>
        </p:nvSpPr>
        <p:spPr>
          <a:xfrm>
            <a:off x="962366" y="959511"/>
            <a:ext cx="10415668"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Schéma d’écoulement – production à grande échelle</a:t>
            </a:r>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5"/>
            </p:custDataLst>
          </p:nvPr>
        </p:nvPicPr>
        <p:blipFill>
          <a:blip r:embed="rId11"/>
          <a:stretch>
            <a:fillRect/>
          </a:stretch>
        </p:blipFill>
        <p:spPr>
          <a:xfrm>
            <a:off x="10149348" y="6056736"/>
            <a:ext cx="1320800" cy="670778"/>
          </a:xfrm>
          <a:prstGeom prst="rect">
            <a:avLst/>
          </a:prstGeom>
        </p:spPr>
      </p:pic>
      <p:sp>
        <p:nvSpPr>
          <p:cNvPr id="8" name="Text Placeholder 2">
            <a:extLst>
              <a:ext uri="{FF2B5EF4-FFF2-40B4-BE49-F238E27FC236}">
                <a16:creationId xmlns:a16="http://schemas.microsoft.com/office/drawing/2014/main" id="{7EFEE659-E04F-998D-082F-5E1B046A8FE4}"/>
              </a:ext>
            </a:extLst>
          </p:cNvPr>
          <p:cNvSpPr txBox="1">
            <a:spLocks/>
          </p:cNvSpPr>
          <p:nvPr>
            <p:custDataLst>
              <p:tags r:id="rId6"/>
            </p:custDataLst>
          </p:nvPr>
        </p:nvSpPr>
        <p:spPr>
          <a:xfrm>
            <a:off x="962366" y="500482"/>
            <a:ext cx="3326829"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t>Transformation de la </a:t>
            </a:r>
            <a:r>
              <a:rPr lang="en-US" sz="1200" dirty="0" err="1"/>
              <a:t>drêche</a:t>
            </a:r>
            <a:r>
              <a:rPr lang="en-US" sz="1200" dirty="0"/>
              <a:t> </a:t>
            </a:r>
            <a:r>
              <a:rPr lang="en-US" sz="1200" dirty="0" err="1"/>
              <a:t>en</a:t>
            </a:r>
            <a:r>
              <a:rPr lang="en-US" sz="1200" dirty="0"/>
              <a:t> </a:t>
            </a:r>
            <a:r>
              <a:rPr lang="en-US" sz="1200" dirty="0" err="1"/>
              <a:t>farine</a:t>
            </a:r>
            <a:endParaRPr lang="en-US" sz="1200" dirty="0"/>
          </a:p>
        </p:txBody>
      </p:sp>
      <p:sp>
        <p:nvSpPr>
          <p:cNvPr id="10" name="ZoneTexte 9">
            <a:extLst>
              <a:ext uri="{FF2B5EF4-FFF2-40B4-BE49-F238E27FC236}">
                <a16:creationId xmlns:a16="http://schemas.microsoft.com/office/drawing/2014/main" id="{563A17C4-B38D-6D00-9CC8-8183CD538E96}"/>
              </a:ext>
            </a:extLst>
          </p:cNvPr>
          <p:cNvSpPr txBox="1"/>
          <p:nvPr>
            <p:custDataLst>
              <p:tags r:id="rId7"/>
            </p:custDataLst>
          </p:nvPr>
        </p:nvSpPr>
        <p:spPr>
          <a:xfrm>
            <a:off x="5283514" y="4914797"/>
            <a:ext cx="6094520" cy="1815882"/>
          </a:xfrm>
          <a:prstGeom prst="rect">
            <a:avLst/>
          </a:prstGeom>
          <a:noFill/>
        </p:spPr>
        <p:txBody>
          <a:bodyPr wrap="square">
            <a:spAutoFit/>
          </a:bodyPr>
          <a:lstStyle/>
          <a:p>
            <a:r>
              <a:rPr lang="fr-CA" sz="1600" u="sng" dirty="0">
                <a:latin typeface="Montserrat" panose="00000500000000000000" pitchFamily="2" charset="0"/>
              </a:rPr>
              <a:t>Hypothèses posées:</a:t>
            </a:r>
          </a:p>
          <a:p>
            <a:pPr marL="285750" indent="-285750">
              <a:buFont typeface="Arial" panose="020B0604020202020204" pitchFamily="34" charset="0"/>
              <a:buChar char="•"/>
            </a:pPr>
            <a:r>
              <a:rPr lang="fr-CA" sz="1600" dirty="0">
                <a:latin typeface="Montserrat" panose="00000500000000000000" pitchFamily="2" charset="0"/>
              </a:rPr>
              <a:t>Basé sur une co-production de 900 </a:t>
            </a:r>
            <a:r>
              <a:rPr lang="fr-CA" sz="1600" dirty="0" err="1">
                <a:latin typeface="Montserrat" panose="00000500000000000000" pitchFamily="2" charset="0"/>
              </a:rPr>
              <a:t>tm</a:t>
            </a:r>
            <a:r>
              <a:rPr lang="fr-CA" sz="1600" dirty="0">
                <a:latin typeface="Montserrat" panose="00000500000000000000" pitchFamily="2" charset="0"/>
              </a:rPr>
              <a:t> de drêches/an</a:t>
            </a:r>
          </a:p>
          <a:p>
            <a:pPr marL="285750" indent="-285750">
              <a:buFont typeface="Arial" panose="020B0604020202020204" pitchFamily="34" charset="0"/>
              <a:buChar char="•"/>
            </a:pPr>
            <a:r>
              <a:rPr lang="fr-CA" sz="1600" dirty="0">
                <a:latin typeface="Montserrat" panose="00000500000000000000" pitchFamily="2" charset="0"/>
              </a:rPr>
              <a:t>Capacité de traitement : 450kg/h minimum</a:t>
            </a:r>
          </a:p>
          <a:p>
            <a:pPr marL="285750" indent="-285750">
              <a:buFont typeface="Arial" panose="020B0604020202020204" pitchFamily="34" charset="0"/>
              <a:buChar char="•"/>
            </a:pPr>
            <a:r>
              <a:rPr lang="fr-CA" sz="1600" dirty="0">
                <a:latin typeface="Montserrat" panose="00000500000000000000" pitchFamily="2" charset="0"/>
              </a:rPr>
              <a:t>Production de 8 heures par jour - 5 jours / semaines</a:t>
            </a:r>
          </a:p>
          <a:p>
            <a:pPr marL="285750" indent="-285750">
              <a:buFont typeface="Arial" panose="020B0604020202020204" pitchFamily="34" charset="0"/>
              <a:buChar char="•"/>
            </a:pPr>
            <a:r>
              <a:rPr lang="fr-CA" sz="1600" dirty="0">
                <a:latin typeface="Montserrat" panose="00000500000000000000" pitchFamily="2" charset="0"/>
              </a:rPr>
              <a:t>50 semaines de production par année</a:t>
            </a:r>
          </a:p>
          <a:p>
            <a:pPr marL="285750" indent="-285750">
              <a:buFont typeface="Arial" panose="020B0604020202020204" pitchFamily="34" charset="0"/>
              <a:buChar char="•"/>
            </a:pPr>
            <a:r>
              <a:rPr lang="fr-CA" sz="1600" dirty="0">
                <a:latin typeface="Montserrat" panose="00000500000000000000" pitchFamily="2" charset="0"/>
              </a:rPr>
              <a:t>Traitement centralisé à un endroit</a:t>
            </a:r>
          </a:p>
          <a:p>
            <a:pPr marL="285750" indent="-285750">
              <a:buFont typeface="Arial" panose="020B0604020202020204" pitchFamily="34" charset="0"/>
              <a:buChar char="•"/>
            </a:pPr>
            <a:r>
              <a:rPr lang="fr-CA" sz="1600" dirty="0">
                <a:latin typeface="Montserrat" panose="00000500000000000000" pitchFamily="2" charset="0"/>
              </a:rPr>
              <a:t>Production annuelle de 250 000 kg de farine</a:t>
            </a:r>
          </a:p>
        </p:txBody>
      </p:sp>
      <p:pic>
        <p:nvPicPr>
          <p:cNvPr id="1025" name="Picture 1">
            <a:extLst>
              <a:ext uri="{FF2B5EF4-FFF2-40B4-BE49-F238E27FC236}">
                <a16:creationId xmlns:a16="http://schemas.microsoft.com/office/drawing/2014/main" id="{E2375EE3-F01C-3ACB-8C79-65C65D909FD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453" y="1326294"/>
            <a:ext cx="8200491" cy="54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162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11"/>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11"/>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E65D2F7-C629-CF27-1025-50785C09B8C9}"/>
              </a:ext>
            </a:extLst>
          </p:cNvPr>
          <p:cNvPicPr>
            <a:picLocks noChangeAspect="1"/>
          </p:cNvPicPr>
          <p:nvPr>
            <p:custDataLst>
              <p:tags r:id="rId3"/>
            </p:custDataLst>
          </p:nvPr>
        </p:nvPicPr>
        <p:blipFill>
          <a:blip r:embed="rId12"/>
          <a:stretch>
            <a:fillRect/>
          </a:stretch>
        </p:blipFill>
        <p:spPr>
          <a:xfrm>
            <a:off x="396845" y="329413"/>
            <a:ext cx="677811" cy="673424"/>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4"/>
            </p:custDataLst>
          </p:nvPr>
        </p:nvSpPr>
        <p:spPr>
          <a:xfrm>
            <a:off x="942668" y="1024950"/>
            <a:ext cx="7852539"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Pressage – Grande échelle</a:t>
            </a:r>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5"/>
            </p:custDataLst>
          </p:nvPr>
        </p:nvPicPr>
        <p:blipFill>
          <a:blip r:embed="rId13"/>
          <a:stretch>
            <a:fillRect/>
          </a:stretch>
        </p:blipFill>
        <p:spPr>
          <a:xfrm>
            <a:off x="10149348" y="6056736"/>
            <a:ext cx="1320800" cy="670778"/>
          </a:xfrm>
          <a:prstGeom prst="rect">
            <a:avLst/>
          </a:prstGeom>
        </p:spPr>
      </p:pic>
      <p:sp>
        <p:nvSpPr>
          <p:cNvPr id="8" name="Text Placeholder 2">
            <a:extLst>
              <a:ext uri="{FF2B5EF4-FFF2-40B4-BE49-F238E27FC236}">
                <a16:creationId xmlns:a16="http://schemas.microsoft.com/office/drawing/2014/main" id="{7EFEE659-E04F-998D-082F-5E1B046A8FE4}"/>
              </a:ext>
            </a:extLst>
          </p:cNvPr>
          <p:cNvSpPr txBox="1">
            <a:spLocks/>
          </p:cNvSpPr>
          <p:nvPr>
            <p:custDataLst>
              <p:tags r:id="rId6"/>
            </p:custDataLst>
          </p:nvPr>
        </p:nvSpPr>
        <p:spPr>
          <a:xfrm>
            <a:off x="962366" y="500482"/>
            <a:ext cx="3326829"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t>Transformation de la </a:t>
            </a:r>
            <a:r>
              <a:rPr lang="en-US" sz="1200" dirty="0" err="1"/>
              <a:t>drêche</a:t>
            </a:r>
            <a:r>
              <a:rPr lang="en-US" sz="1200" dirty="0"/>
              <a:t> </a:t>
            </a:r>
            <a:r>
              <a:rPr lang="en-US" sz="1200" dirty="0" err="1"/>
              <a:t>en</a:t>
            </a:r>
            <a:r>
              <a:rPr lang="en-US" sz="1200" dirty="0"/>
              <a:t> </a:t>
            </a:r>
            <a:r>
              <a:rPr lang="en-US" sz="1200" dirty="0" err="1"/>
              <a:t>farine</a:t>
            </a:r>
            <a:endParaRPr lang="en-US" sz="1200" dirty="0"/>
          </a:p>
        </p:txBody>
      </p:sp>
      <p:sp>
        <p:nvSpPr>
          <p:cNvPr id="11" name="ZoneTexte 10">
            <a:extLst>
              <a:ext uri="{FF2B5EF4-FFF2-40B4-BE49-F238E27FC236}">
                <a16:creationId xmlns:a16="http://schemas.microsoft.com/office/drawing/2014/main" id="{8F1EB271-A17D-9F5C-C047-012E01B2C9AE}"/>
              </a:ext>
            </a:extLst>
          </p:cNvPr>
          <p:cNvSpPr txBox="1"/>
          <p:nvPr>
            <p:custDataLst>
              <p:tags r:id="rId7"/>
            </p:custDataLst>
          </p:nvPr>
        </p:nvSpPr>
        <p:spPr>
          <a:xfrm>
            <a:off x="577393" y="1740627"/>
            <a:ext cx="6094428" cy="3881575"/>
          </a:xfrm>
          <a:prstGeom prst="rect">
            <a:avLst/>
          </a:prstGeom>
          <a:noFill/>
        </p:spPr>
        <p:txBody>
          <a:bodyPr wrap="square">
            <a:spAutoFit/>
          </a:bodyPr>
          <a:lstStyle/>
          <a:p>
            <a:pPr algn="just">
              <a:lnSpc>
                <a:spcPct val="115000"/>
              </a:lnSpc>
              <a:spcAft>
                <a:spcPts val="600"/>
              </a:spcAft>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Objectif : réduction de l’humidité sous 60%</a:t>
            </a:r>
            <a:endPar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endParaRPr>
          </a:p>
          <a:p>
            <a:pPr algn="just">
              <a:lnSpc>
                <a:spcPct val="115000"/>
              </a:lnSpc>
              <a:spcAft>
                <a:spcPts val="600"/>
              </a:spcAft>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Équipement suggéré : Presse à vis </a:t>
            </a:r>
          </a:p>
          <a:p>
            <a:pPr algn="just">
              <a:lnSpc>
                <a:spcPct val="115000"/>
              </a:lnSpc>
              <a:spcAft>
                <a:spcPts val="600"/>
              </a:spcAft>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P</a:t>
            </a: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ermet de séparer une partie du liquide du produit dans une opération en continu. </a:t>
            </a:r>
          </a:p>
          <a:p>
            <a:pPr algn="just">
              <a:lnSpc>
                <a:spcPct val="115000"/>
              </a:lnSpc>
              <a:spcAft>
                <a:spcPts val="600"/>
              </a:spcAft>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Moins éne</a:t>
            </a: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rgivore que le séchage, mais moins efficace</a:t>
            </a:r>
            <a:endPar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Exemple : DW 8 </a:t>
            </a:r>
            <a:r>
              <a:rPr lang="fr-CA" sz="1800" dirty="0" err="1">
                <a:solidFill>
                  <a:srgbClr val="000000"/>
                </a:solidFill>
                <a:effectLst/>
                <a:latin typeface="Montserrat" panose="00000500000000000000" pitchFamily="2" charset="0"/>
                <a:ea typeface="Calibri" panose="020F0502020204030204" pitchFamily="34" charset="0"/>
                <a:cs typeface="Arial" panose="020B0604020202020204" pitchFamily="34" charset="0"/>
              </a:rPr>
              <a:t>Series</a:t>
            </a: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 :</a:t>
            </a:r>
          </a:p>
          <a:p>
            <a:pPr marL="742950" lvl="1" indent="-285750" algn="just">
              <a:lnSpc>
                <a:spcPct val="115000"/>
              </a:lnSpc>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Fabricant : The Bonnot Co.</a:t>
            </a:r>
          </a:p>
          <a:p>
            <a:pPr marL="742950" lvl="1" indent="-285750" algn="just">
              <a:lnSpc>
                <a:spcPct val="115000"/>
              </a:lnSpc>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Capacité : 910 kg/h</a:t>
            </a:r>
          </a:p>
          <a:p>
            <a:pPr marL="742950" lvl="1" indent="-285750" algn="just">
              <a:lnSpc>
                <a:spcPct val="115000"/>
              </a:lnSpc>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Prix : environ 115 000 $ CAD</a:t>
            </a:r>
          </a:p>
          <a:p>
            <a:pPr marL="742950" lvl="1" indent="-285750" algn="just">
              <a:lnSpc>
                <a:spcPct val="115000"/>
              </a:lnSpc>
              <a:spcAft>
                <a:spcPts val="600"/>
              </a:spcAft>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Moteur : 10 HP (7.5 kW)</a:t>
            </a:r>
          </a:p>
        </p:txBody>
      </p:sp>
      <p:pic>
        <p:nvPicPr>
          <p:cNvPr id="12" name="Image 11" descr="Une image contenant cylindre, acier&#10;&#10;Description générée automatiquement">
            <a:extLst>
              <a:ext uri="{FF2B5EF4-FFF2-40B4-BE49-F238E27FC236}">
                <a16:creationId xmlns:a16="http://schemas.microsoft.com/office/drawing/2014/main" id="{5F729551-1B64-2753-7BCF-9F1A8FB43BD6}"/>
              </a:ext>
            </a:extLst>
          </p:cNvPr>
          <p:cNvPicPr>
            <a:picLocks noChangeAspect="1"/>
          </p:cNvPicPr>
          <p:nvPr>
            <p:custDataLst>
              <p:tags r:id="rId8"/>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6813533" y="329413"/>
            <a:ext cx="4637794" cy="4637794"/>
          </a:xfrm>
          <a:prstGeom prst="rect">
            <a:avLst/>
          </a:prstGeom>
          <a:noFill/>
          <a:ln>
            <a:noFill/>
          </a:ln>
        </p:spPr>
      </p:pic>
      <p:pic>
        <p:nvPicPr>
          <p:cNvPr id="13" name="Image 12">
            <a:extLst>
              <a:ext uri="{FF2B5EF4-FFF2-40B4-BE49-F238E27FC236}">
                <a16:creationId xmlns:a16="http://schemas.microsoft.com/office/drawing/2014/main" id="{1204034C-FBD3-C669-330D-8CBCD029916A}"/>
              </a:ext>
            </a:extLst>
          </p:cNvPr>
          <p:cNvPicPr>
            <a:picLocks noChangeAspect="1"/>
          </p:cNvPicPr>
          <p:nvPr>
            <p:custDataLst>
              <p:tags r:id="rId9"/>
            </p:custDataLst>
          </p:nvPr>
        </p:nvPicPr>
        <p:blipFill>
          <a:blip r:embed="rId15"/>
          <a:stretch>
            <a:fillRect/>
          </a:stretch>
        </p:blipFill>
        <p:spPr>
          <a:xfrm>
            <a:off x="5421081" y="4178533"/>
            <a:ext cx="4413275" cy="2178017"/>
          </a:xfrm>
          <a:prstGeom prst="rect">
            <a:avLst/>
          </a:prstGeom>
        </p:spPr>
      </p:pic>
    </p:spTree>
    <p:extLst>
      <p:ext uri="{BB962C8B-B14F-4D97-AF65-F5344CB8AC3E}">
        <p14:creationId xmlns:p14="http://schemas.microsoft.com/office/powerpoint/2010/main" val="3478843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13"/>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1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E65D2F7-C629-CF27-1025-50785C09B8C9}"/>
              </a:ext>
            </a:extLst>
          </p:cNvPr>
          <p:cNvPicPr>
            <a:picLocks noChangeAspect="1"/>
          </p:cNvPicPr>
          <p:nvPr>
            <p:custDataLst>
              <p:tags r:id="rId3"/>
            </p:custDataLst>
          </p:nvPr>
        </p:nvPicPr>
        <p:blipFill>
          <a:blip r:embed="rId14"/>
          <a:stretch>
            <a:fillRect/>
          </a:stretch>
        </p:blipFill>
        <p:spPr>
          <a:xfrm>
            <a:off x="396845" y="329413"/>
            <a:ext cx="677811" cy="673424"/>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4"/>
            </p:custDataLst>
          </p:nvPr>
        </p:nvSpPr>
        <p:spPr>
          <a:xfrm>
            <a:off x="942668" y="1024950"/>
            <a:ext cx="7852539"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Séchage</a:t>
            </a:r>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5"/>
            </p:custDataLst>
          </p:nvPr>
        </p:nvPicPr>
        <p:blipFill>
          <a:blip r:embed="rId15"/>
          <a:stretch>
            <a:fillRect/>
          </a:stretch>
        </p:blipFill>
        <p:spPr>
          <a:xfrm>
            <a:off x="10149348" y="6056736"/>
            <a:ext cx="1320800" cy="670778"/>
          </a:xfrm>
          <a:prstGeom prst="rect">
            <a:avLst/>
          </a:prstGeom>
        </p:spPr>
      </p:pic>
      <p:sp>
        <p:nvSpPr>
          <p:cNvPr id="8" name="Text Placeholder 2">
            <a:extLst>
              <a:ext uri="{FF2B5EF4-FFF2-40B4-BE49-F238E27FC236}">
                <a16:creationId xmlns:a16="http://schemas.microsoft.com/office/drawing/2014/main" id="{7EFEE659-E04F-998D-082F-5E1B046A8FE4}"/>
              </a:ext>
            </a:extLst>
          </p:cNvPr>
          <p:cNvSpPr txBox="1">
            <a:spLocks/>
          </p:cNvSpPr>
          <p:nvPr>
            <p:custDataLst>
              <p:tags r:id="rId6"/>
            </p:custDataLst>
          </p:nvPr>
        </p:nvSpPr>
        <p:spPr>
          <a:xfrm>
            <a:off x="962366" y="500482"/>
            <a:ext cx="3326829"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t>Transformation de la </a:t>
            </a:r>
            <a:r>
              <a:rPr lang="en-US" sz="1200" dirty="0" err="1"/>
              <a:t>drêche</a:t>
            </a:r>
            <a:r>
              <a:rPr lang="en-US" sz="1200" dirty="0"/>
              <a:t> </a:t>
            </a:r>
            <a:r>
              <a:rPr lang="en-US" sz="1200" dirty="0" err="1"/>
              <a:t>en</a:t>
            </a:r>
            <a:r>
              <a:rPr lang="en-US" sz="1200" dirty="0"/>
              <a:t> </a:t>
            </a:r>
            <a:r>
              <a:rPr lang="en-US" sz="1200" dirty="0" err="1"/>
              <a:t>farine</a:t>
            </a:r>
            <a:endParaRPr lang="en-US" sz="1200" dirty="0"/>
          </a:p>
        </p:txBody>
      </p:sp>
      <p:sp>
        <p:nvSpPr>
          <p:cNvPr id="11" name="ZoneTexte 10">
            <a:extLst>
              <a:ext uri="{FF2B5EF4-FFF2-40B4-BE49-F238E27FC236}">
                <a16:creationId xmlns:a16="http://schemas.microsoft.com/office/drawing/2014/main" id="{8F1EB271-A17D-9F5C-C047-012E01B2C9AE}"/>
              </a:ext>
            </a:extLst>
          </p:cNvPr>
          <p:cNvSpPr txBox="1"/>
          <p:nvPr>
            <p:custDataLst>
              <p:tags r:id="rId7"/>
            </p:custDataLst>
          </p:nvPr>
        </p:nvSpPr>
        <p:spPr>
          <a:xfrm>
            <a:off x="577393" y="1740627"/>
            <a:ext cx="6094428" cy="4255396"/>
          </a:xfrm>
          <a:prstGeom prst="rect">
            <a:avLst/>
          </a:prstGeom>
          <a:noFill/>
        </p:spPr>
        <p:txBody>
          <a:bodyPr wrap="square">
            <a:spAutoFit/>
          </a:bodyPr>
          <a:lstStyle/>
          <a:p>
            <a:pPr marL="228600" marR="0" lvl="0" indent="-228600" algn="just" defTabSz="914400" rtl="0" eaLnBrk="1" fontAlgn="auto" latinLnBrk="0" hangingPunct="1">
              <a:lnSpc>
                <a:spcPct val="115000"/>
              </a:lnSpc>
              <a:spcBef>
                <a:spcPts val="1000"/>
              </a:spcBef>
              <a:spcAft>
                <a:spcPts val="60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Arial" panose="020B0604020202020204" pitchFamily="34" charset="0"/>
              </a:rPr>
              <a:t>Objectif : réduction de l’humidité sous 10%</a:t>
            </a:r>
          </a:p>
          <a:p>
            <a:pPr marL="228600" marR="0" lvl="0" indent="-228600" algn="just" defTabSz="914400" rtl="0" eaLnBrk="1" fontAlgn="auto" latinLnBrk="0" hangingPunct="1">
              <a:lnSpc>
                <a:spcPct val="115000"/>
              </a:lnSpc>
              <a:spcBef>
                <a:spcPts val="1000"/>
              </a:spcBef>
              <a:spcAft>
                <a:spcPts val="60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Arial" panose="020B0604020202020204" pitchFamily="34" charset="0"/>
              </a:rPr>
              <a:t>Augmente la durée de vie du produit</a:t>
            </a:r>
          </a:p>
          <a:p>
            <a:pPr marL="228600" marR="0" lvl="0" indent="-228600" algn="just" defTabSz="914400" rtl="0" eaLnBrk="1" fontAlgn="auto" latinLnBrk="0" hangingPunct="1">
              <a:lnSpc>
                <a:spcPct val="115000"/>
              </a:lnSpc>
              <a:spcBef>
                <a:spcPts val="1000"/>
              </a:spcBef>
              <a:spcAft>
                <a:spcPts val="60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Arial" panose="020B0604020202020204" pitchFamily="34" charset="0"/>
              </a:rPr>
              <a:t>Plusieurs technologies possibles pour le séchage</a:t>
            </a:r>
          </a:p>
          <a:p>
            <a:pPr marL="685800" marR="0" lvl="1" indent="-228600" algn="just" defTabSz="914400" rtl="0" eaLnBrk="1" fontAlgn="auto" latinLnBrk="0" hangingPunct="1">
              <a:lnSpc>
                <a:spcPct val="115000"/>
              </a:lnSpc>
              <a:spcBef>
                <a:spcPts val="500"/>
              </a:spcBef>
              <a:spcAft>
                <a:spcPts val="60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Arial" panose="020B0604020202020204" pitchFamily="34" charset="0"/>
              </a:rPr>
              <a:t>Séchoir à courroie (Belt </a:t>
            </a:r>
            <a:r>
              <a:rPr kumimoji="0" lang="fr-CA" sz="1600" b="0" i="0" u="none" strike="noStrike" kern="1200" cap="none" spc="0" normalizeH="0" baseline="0" noProof="0" dirty="0" err="1">
                <a:ln>
                  <a:noFill/>
                </a:ln>
                <a:solidFill>
                  <a:srgbClr val="000000"/>
                </a:solidFill>
                <a:effectLst/>
                <a:uLnTx/>
                <a:uFillTx/>
                <a:latin typeface="Montserrat" panose="00000500000000000000" pitchFamily="2" charset="0"/>
                <a:ea typeface="Calibri" panose="020F0502020204030204" pitchFamily="34" charset="0"/>
                <a:cs typeface="Arial" panose="020B0604020202020204" pitchFamily="34" charset="0"/>
              </a:rPr>
              <a:t>dryer</a:t>
            </a:r>
            <a:r>
              <a:rPr kumimoji="0" lang="fr-CA" sz="1600"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Arial" panose="020B0604020202020204" pitchFamily="34" charset="0"/>
              </a:rPr>
              <a:t>)</a:t>
            </a:r>
          </a:p>
          <a:p>
            <a:pPr marL="685800" marR="0" lvl="1" indent="-228600" algn="just" defTabSz="914400" rtl="0" eaLnBrk="1" fontAlgn="auto" latinLnBrk="0" hangingPunct="1">
              <a:lnSpc>
                <a:spcPct val="115000"/>
              </a:lnSpc>
              <a:spcBef>
                <a:spcPts val="500"/>
              </a:spcBef>
              <a:spcAft>
                <a:spcPts val="60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Arial" panose="020B0604020202020204" pitchFamily="34" charset="0"/>
              </a:rPr>
              <a:t>Flash </a:t>
            </a:r>
            <a:r>
              <a:rPr kumimoji="0" lang="fr-CA" sz="1600" b="0" i="0" u="none" strike="noStrike" kern="1200" cap="none" spc="0" normalizeH="0" baseline="0" noProof="0" dirty="0" err="1">
                <a:ln>
                  <a:noFill/>
                </a:ln>
                <a:solidFill>
                  <a:srgbClr val="000000"/>
                </a:solidFill>
                <a:effectLst/>
                <a:uLnTx/>
                <a:uFillTx/>
                <a:latin typeface="Montserrat" panose="00000500000000000000" pitchFamily="2" charset="0"/>
                <a:ea typeface="Calibri" panose="020F0502020204030204" pitchFamily="34" charset="0"/>
                <a:cs typeface="Arial" panose="020B0604020202020204" pitchFamily="34" charset="0"/>
              </a:rPr>
              <a:t>dryer</a:t>
            </a:r>
            <a:endParaRPr kumimoji="0" lang="fr-CA" sz="1600"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Arial" panose="020B0604020202020204" pitchFamily="34" charset="0"/>
            </a:endParaRPr>
          </a:p>
          <a:p>
            <a:pPr marL="685800" marR="0" lvl="1" indent="-228600" algn="just" defTabSz="914400" rtl="0" eaLnBrk="1" fontAlgn="auto" latinLnBrk="0" hangingPunct="1">
              <a:lnSpc>
                <a:spcPct val="115000"/>
              </a:lnSpc>
              <a:spcBef>
                <a:spcPts val="500"/>
              </a:spcBef>
              <a:spcAft>
                <a:spcPts val="600"/>
              </a:spcAft>
              <a:buClrTx/>
              <a:buSzTx/>
              <a:buFont typeface="Arial" panose="020B0604020202020204" pitchFamily="34" charset="0"/>
              <a:buChar char="•"/>
              <a:tabLst/>
              <a:defRPr/>
            </a:pPr>
            <a:r>
              <a:rPr kumimoji="0" lang="fr-CA" sz="1600" b="0" i="0" u="none" strike="noStrike" kern="1200" cap="none" spc="0" normalizeH="0" baseline="0" noProof="0" dirty="0" err="1">
                <a:ln>
                  <a:noFill/>
                </a:ln>
                <a:solidFill>
                  <a:srgbClr val="000000"/>
                </a:solidFill>
                <a:effectLst/>
                <a:uLnTx/>
                <a:uFillTx/>
                <a:latin typeface="Montserrat" panose="00000500000000000000" pitchFamily="2" charset="0"/>
                <a:ea typeface="Calibri" panose="020F0502020204030204" pitchFamily="34" charset="0"/>
                <a:cs typeface="Arial" panose="020B0604020202020204" pitchFamily="34" charset="0"/>
              </a:rPr>
              <a:t>Déshydrateurs</a:t>
            </a:r>
            <a:endParaRPr kumimoji="0" lang="fr-CA" sz="1600"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Arial" panose="020B0604020202020204" pitchFamily="34" charset="0"/>
            </a:endParaRPr>
          </a:p>
          <a:p>
            <a:pPr marL="685800" marR="0" lvl="1" indent="-228600" algn="just" defTabSz="914400" rtl="0" eaLnBrk="1" fontAlgn="auto" latinLnBrk="0" hangingPunct="1">
              <a:lnSpc>
                <a:spcPct val="115000"/>
              </a:lnSpc>
              <a:spcBef>
                <a:spcPts val="500"/>
              </a:spcBef>
              <a:spcAft>
                <a:spcPts val="60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Arial" panose="020B0604020202020204" pitchFamily="34" charset="0"/>
              </a:rPr>
              <a:t>Séchoirs à tambours</a:t>
            </a:r>
          </a:p>
          <a:p>
            <a:pPr marL="685800" marR="0" lvl="1" indent="-228600" algn="just" defTabSz="914400" rtl="0" eaLnBrk="1" fontAlgn="auto" latinLnBrk="0" hangingPunct="1">
              <a:lnSpc>
                <a:spcPct val="115000"/>
              </a:lnSpc>
              <a:spcBef>
                <a:spcPts val="500"/>
              </a:spcBef>
              <a:spcAft>
                <a:spcPts val="600"/>
              </a:spcAft>
              <a:buClrTx/>
              <a:buSzTx/>
              <a:buFont typeface="Arial" panose="020B0604020202020204" pitchFamily="34" charset="0"/>
              <a:buChar char="•"/>
              <a:tabLst/>
              <a:defRPr/>
            </a:pPr>
            <a:endParaRPr kumimoji="0" lang="fr-CA" sz="400"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a:ln>
                <a:noFill/>
              </a:ln>
              <a:solidFill>
                <a:prstClr val="black"/>
              </a:solidFill>
              <a:effectLst/>
              <a:uLnTx/>
              <a:uFillTx/>
              <a:latin typeface="Montserrat" panose="00000500000000000000" pitchFamily="2" charset="0"/>
            </a:endParaRPr>
          </a:p>
          <a:p>
            <a:pPr algn="just">
              <a:lnSpc>
                <a:spcPct val="115000"/>
              </a:lnSpc>
              <a:spcAft>
                <a:spcPts val="600"/>
              </a:spcAft>
            </a:pPr>
            <a:endParaRPr lang="fr-CA" sz="1600" dirty="0">
              <a:solidFill>
                <a:srgbClr val="000000"/>
              </a:solidFill>
              <a:latin typeface="Montserrat" panose="00000500000000000000" pitchFamily="2" charset="0"/>
              <a:ea typeface="Calibri" panose="020F0502020204030204" pitchFamily="34" charset="0"/>
              <a:cs typeface="Arial" panose="020B0604020202020204" pitchFamily="34" charset="0"/>
            </a:endParaRPr>
          </a:p>
          <a:p>
            <a:pPr algn="just">
              <a:lnSpc>
                <a:spcPct val="115000"/>
              </a:lnSpc>
              <a:spcAft>
                <a:spcPts val="600"/>
              </a:spcAft>
            </a:pPr>
            <a:endParaRPr lang="fr-CA" sz="1600" dirty="0">
              <a:solidFill>
                <a:srgbClr val="000000"/>
              </a:solidFill>
              <a:latin typeface="Montserrat" panose="00000500000000000000" pitchFamily="2" charset="0"/>
              <a:ea typeface="Calibri" panose="020F0502020204030204" pitchFamily="34" charset="0"/>
              <a:cs typeface="Arial" panose="020B0604020202020204" pitchFamily="34" charset="0"/>
            </a:endParaRPr>
          </a:p>
        </p:txBody>
      </p:sp>
      <p:pic>
        <p:nvPicPr>
          <p:cNvPr id="3" name="Image 2">
            <a:extLst>
              <a:ext uri="{FF2B5EF4-FFF2-40B4-BE49-F238E27FC236}">
                <a16:creationId xmlns:a16="http://schemas.microsoft.com/office/drawing/2014/main" id="{3910385B-22DE-091F-6F88-3DC321633C65}"/>
              </a:ext>
            </a:extLst>
          </p:cNvPr>
          <p:cNvPicPr>
            <a:picLocks noChangeAspect="1"/>
          </p:cNvPicPr>
          <p:nvPr>
            <p:custDataLst>
              <p:tags r:id="rId8"/>
            </p:custDataLst>
          </p:nvPr>
        </p:nvPicPr>
        <p:blipFill>
          <a:blip r:embed="rId16"/>
          <a:stretch>
            <a:fillRect/>
          </a:stretch>
        </p:blipFill>
        <p:spPr>
          <a:xfrm>
            <a:off x="8167300" y="1002837"/>
            <a:ext cx="3722058" cy="3479872"/>
          </a:xfrm>
          <a:prstGeom prst="rect">
            <a:avLst/>
          </a:prstGeom>
        </p:spPr>
      </p:pic>
      <p:pic>
        <p:nvPicPr>
          <p:cNvPr id="4" name="Image 3">
            <a:extLst>
              <a:ext uri="{FF2B5EF4-FFF2-40B4-BE49-F238E27FC236}">
                <a16:creationId xmlns:a16="http://schemas.microsoft.com/office/drawing/2014/main" id="{D6479C5A-D0D8-2BA7-3418-FC4B6F5A5113}"/>
              </a:ext>
            </a:extLst>
          </p:cNvPr>
          <p:cNvPicPr>
            <a:picLocks noChangeAspect="1"/>
          </p:cNvPicPr>
          <p:nvPr>
            <p:custDataLst>
              <p:tags r:id="rId9"/>
            </p:custDataLst>
          </p:nvPr>
        </p:nvPicPr>
        <p:blipFill>
          <a:blip r:embed="rId17"/>
          <a:stretch>
            <a:fillRect/>
          </a:stretch>
        </p:blipFill>
        <p:spPr>
          <a:xfrm>
            <a:off x="9906635" y="4273150"/>
            <a:ext cx="1887854" cy="1697782"/>
          </a:xfrm>
          <a:prstGeom prst="rect">
            <a:avLst/>
          </a:prstGeom>
        </p:spPr>
      </p:pic>
      <p:pic>
        <p:nvPicPr>
          <p:cNvPr id="14" name="Image 13">
            <a:extLst>
              <a:ext uri="{FF2B5EF4-FFF2-40B4-BE49-F238E27FC236}">
                <a16:creationId xmlns:a16="http://schemas.microsoft.com/office/drawing/2014/main" id="{DAC25917-80AE-445C-B0B2-202E046B6CDC}"/>
              </a:ext>
            </a:extLst>
          </p:cNvPr>
          <p:cNvPicPr>
            <a:picLocks noChangeAspect="1"/>
          </p:cNvPicPr>
          <p:nvPr>
            <p:custDataLst>
              <p:tags r:id="rId10"/>
            </p:custDataLst>
          </p:nvPr>
        </p:nvPicPr>
        <p:blipFill>
          <a:blip r:embed="rId18"/>
          <a:stretch>
            <a:fillRect/>
          </a:stretch>
        </p:blipFill>
        <p:spPr>
          <a:xfrm>
            <a:off x="4891132" y="3868325"/>
            <a:ext cx="3561378" cy="2427818"/>
          </a:xfrm>
          <a:prstGeom prst="rect">
            <a:avLst/>
          </a:prstGeom>
        </p:spPr>
      </p:pic>
      <p:pic>
        <p:nvPicPr>
          <p:cNvPr id="15" name="Image 14">
            <a:extLst>
              <a:ext uri="{FF2B5EF4-FFF2-40B4-BE49-F238E27FC236}">
                <a16:creationId xmlns:a16="http://schemas.microsoft.com/office/drawing/2014/main" id="{41EEE605-0D1F-9ABF-ABDD-77F7B97EFC8D}"/>
              </a:ext>
            </a:extLst>
          </p:cNvPr>
          <p:cNvPicPr>
            <a:picLocks noChangeAspect="1"/>
          </p:cNvPicPr>
          <p:nvPr>
            <p:custDataLst>
              <p:tags r:id="rId11"/>
            </p:custDataLst>
          </p:nvPr>
        </p:nvPicPr>
        <p:blipFill>
          <a:blip r:embed="rId19"/>
          <a:stretch>
            <a:fillRect/>
          </a:stretch>
        </p:blipFill>
        <p:spPr>
          <a:xfrm>
            <a:off x="5609105" y="735469"/>
            <a:ext cx="2690183" cy="1661422"/>
          </a:xfrm>
          <a:prstGeom prst="rect">
            <a:avLst/>
          </a:prstGeom>
        </p:spPr>
      </p:pic>
    </p:spTree>
    <p:extLst>
      <p:ext uri="{BB962C8B-B14F-4D97-AF65-F5344CB8AC3E}">
        <p14:creationId xmlns:p14="http://schemas.microsoft.com/office/powerpoint/2010/main" val="1641832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10"/>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10"/>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E65D2F7-C629-CF27-1025-50785C09B8C9}"/>
              </a:ext>
            </a:extLst>
          </p:cNvPr>
          <p:cNvPicPr>
            <a:picLocks noChangeAspect="1"/>
          </p:cNvPicPr>
          <p:nvPr>
            <p:custDataLst>
              <p:tags r:id="rId3"/>
            </p:custDataLst>
          </p:nvPr>
        </p:nvPicPr>
        <p:blipFill>
          <a:blip r:embed="rId11"/>
          <a:stretch>
            <a:fillRect/>
          </a:stretch>
        </p:blipFill>
        <p:spPr>
          <a:xfrm>
            <a:off x="396845" y="329413"/>
            <a:ext cx="677811" cy="673424"/>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4"/>
            </p:custDataLst>
          </p:nvPr>
        </p:nvSpPr>
        <p:spPr>
          <a:xfrm>
            <a:off x="942668" y="1024950"/>
            <a:ext cx="7852539"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Séchage – Grande échelle</a:t>
            </a:r>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5"/>
            </p:custDataLst>
          </p:nvPr>
        </p:nvPicPr>
        <p:blipFill>
          <a:blip r:embed="rId12"/>
          <a:stretch>
            <a:fillRect/>
          </a:stretch>
        </p:blipFill>
        <p:spPr>
          <a:xfrm>
            <a:off x="10149348" y="6056736"/>
            <a:ext cx="1320800" cy="670778"/>
          </a:xfrm>
          <a:prstGeom prst="rect">
            <a:avLst/>
          </a:prstGeom>
        </p:spPr>
      </p:pic>
      <p:sp>
        <p:nvSpPr>
          <p:cNvPr id="8" name="Text Placeholder 2">
            <a:extLst>
              <a:ext uri="{FF2B5EF4-FFF2-40B4-BE49-F238E27FC236}">
                <a16:creationId xmlns:a16="http://schemas.microsoft.com/office/drawing/2014/main" id="{7EFEE659-E04F-998D-082F-5E1B046A8FE4}"/>
              </a:ext>
            </a:extLst>
          </p:cNvPr>
          <p:cNvSpPr txBox="1">
            <a:spLocks/>
          </p:cNvSpPr>
          <p:nvPr>
            <p:custDataLst>
              <p:tags r:id="rId6"/>
            </p:custDataLst>
          </p:nvPr>
        </p:nvSpPr>
        <p:spPr>
          <a:xfrm>
            <a:off x="962366" y="500482"/>
            <a:ext cx="3326829"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t>Transformation de la </a:t>
            </a:r>
            <a:r>
              <a:rPr lang="en-US" sz="1200" dirty="0" err="1"/>
              <a:t>drêche</a:t>
            </a:r>
            <a:r>
              <a:rPr lang="en-US" sz="1200" dirty="0"/>
              <a:t> </a:t>
            </a:r>
            <a:r>
              <a:rPr lang="en-US" sz="1200" dirty="0" err="1"/>
              <a:t>en</a:t>
            </a:r>
            <a:r>
              <a:rPr lang="en-US" sz="1200" dirty="0"/>
              <a:t> </a:t>
            </a:r>
            <a:r>
              <a:rPr lang="en-US" sz="1200" dirty="0" err="1"/>
              <a:t>farine</a:t>
            </a:r>
            <a:endParaRPr lang="en-US" sz="1200" dirty="0"/>
          </a:p>
        </p:txBody>
      </p:sp>
      <p:sp>
        <p:nvSpPr>
          <p:cNvPr id="11" name="ZoneTexte 10">
            <a:extLst>
              <a:ext uri="{FF2B5EF4-FFF2-40B4-BE49-F238E27FC236}">
                <a16:creationId xmlns:a16="http://schemas.microsoft.com/office/drawing/2014/main" id="{8F1EB271-A17D-9F5C-C047-012E01B2C9AE}"/>
              </a:ext>
            </a:extLst>
          </p:cNvPr>
          <p:cNvSpPr txBox="1"/>
          <p:nvPr>
            <p:custDataLst>
              <p:tags r:id="rId7"/>
            </p:custDataLst>
          </p:nvPr>
        </p:nvSpPr>
        <p:spPr>
          <a:xfrm>
            <a:off x="577394" y="1740627"/>
            <a:ext cx="6784940" cy="3570978"/>
          </a:xfrm>
          <a:prstGeom prst="rect">
            <a:avLst/>
          </a:prstGeom>
          <a:noFill/>
        </p:spPr>
        <p:txBody>
          <a:bodyPr wrap="square">
            <a:spAutoFit/>
          </a:bodyPr>
          <a:lstStyle/>
          <a:p>
            <a:pPr algn="just">
              <a:lnSpc>
                <a:spcPct val="115000"/>
              </a:lnSpc>
              <a:spcAft>
                <a:spcPts val="600"/>
              </a:spcAft>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Séchoir à tambour (</a:t>
            </a:r>
            <a:r>
              <a:rPr lang="fr-CA" sz="1800" dirty="0" err="1">
                <a:solidFill>
                  <a:srgbClr val="000000"/>
                </a:solidFill>
                <a:latin typeface="Montserrat" panose="00000500000000000000" pitchFamily="2" charset="0"/>
                <a:ea typeface="Calibri" panose="020F0502020204030204" pitchFamily="34" charset="0"/>
                <a:cs typeface="Arial" panose="020B0604020202020204" pitchFamily="34" charset="0"/>
              </a:rPr>
              <a:t>Drum</a:t>
            </a: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 </a:t>
            </a:r>
            <a:r>
              <a:rPr lang="fr-CA" sz="1800" dirty="0" err="1">
                <a:solidFill>
                  <a:srgbClr val="000000"/>
                </a:solidFill>
                <a:latin typeface="Montserrat" panose="00000500000000000000" pitchFamily="2" charset="0"/>
                <a:ea typeface="Calibri" panose="020F0502020204030204" pitchFamily="34" charset="0"/>
                <a:cs typeface="Arial" panose="020B0604020202020204" pitchFamily="34" charset="0"/>
              </a:rPr>
              <a:t>dryer</a:t>
            </a: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 :</a:t>
            </a:r>
          </a:p>
          <a:p>
            <a:pPr marL="342900" lvl="0" indent="-342900" algn="just">
              <a:lnSpc>
                <a:spcPct val="115000"/>
              </a:lnSpc>
              <a:buFont typeface="Symbol" panose="05050102010706020507" pitchFamily="18" charset="2"/>
              <a:buChar char=""/>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Exemple : T15-40kd</a:t>
            </a:r>
          </a:p>
          <a:p>
            <a:pPr marL="742950" lvl="1" indent="-285750" algn="just">
              <a:lnSpc>
                <a:spcPct val="115000"/>
              </a:lnSpc>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Fabricant : </a:t>
            </a:r>
            <a:r>
              <a:rPr lang="fr-CA" sz="1800" dirty="0" err="1">
                <a:solidFill>
                  <a:srgbClr val="000000"/>
                </a:solidFill>
                <a:effectLst/>
                <a:latin typeface="Montserrat" panose="00000500000000000000" pitchFamily="2" charset="0"/>
                <a:ea typeface="Calibri" panose="020F0502020204030204" pitchFamily="34" charset="0"/>
                <a:cs typeface="Arial" panose="020B0604020202020204" pitchFamily="34" charset="0"/>
              </a:rPr>
              <a:t>Andritz</a:t>
            </a:r>
            <a:endPar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endParaRPr>
          </a:p>
          <a:p>
            <a:pPr marL="742950" lvl="1" indent="-285750" algn="just">
              <a:lnSpc>
                <a:spcPct val="115000"/>
              </a:lnSpc>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Capacité : 800 kg/h</a:t>
            </a:r>
          </a:p>
          <a:p>
            <a:pPr marL="742950" lvl="1" indent="-285750" algn="just">
              <a:lnSpc>
                <a:spcPct val="115000"/>
              </a:lnSpc>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Prix : environ 1 350 000$ CAD</a:t>
            </a:r>
          </a:p>
          <a:p>
            <a:pPr marL="742950" lvl="1" indent="-285750" algn="just">
              <a:lnSpc>
                <a:spcPct val="115000"/>
              </a:lnSpc>
              <a:spcAft>
                <a:spcPts val="600"/>
              </a:spcAft>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Consommation : </a:t>
            </a: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100kW (moteurs seulement)</a:t>
            </a:r>
          </a:p>
          <a:p>
            <a:pPr marL="742950" lvl="1" indent="-285750" algn="just">
              <a:lnSpc>
                <a:spcPct val="115000"/>
              </a:lnSpc>
              <a:spcAft>
                <a:spcPts val="600"/>
              </a:spcAft>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Nécessite une production de vapeur</a:t>
            </a:r>
          </a:p>
          <a:p>
            <a:pPr algn="just">
              <a:lnSpc>
                <a:spcPct val="115000"/>
              </a:lnSpc>
              <a:spcAft>
                <a:spcPts val="600"/>
              </a:spcAft>
            </a:pPr>
            <a:endParaRPr lang="fr-CA" sz="1050" dirty="0">
              <a:solidFill>
                <a:srgbClr val="000000"/>
              </a:solidFill>
              <a:latin typeface="Montserrat" panose="00000500000000000000" pitchFamily="2" charset="0"/>
              <a:ea typeface="Calibri" panose="020F0502020204030204" pitchFamily="34" charset="0"/>
              <a:cs typeface="Arial" panose="020B0604020202020204" pitchFamily="34" charset="0"/>
            </a:endParaRPr>
          </a:p>
          <a:p>
            <a:pPr lvl="1" algn="just">
              <a:lnSpc>
                <a:spcPct val="115000"/>
              </a:lnSpc>
              <a:spcAft>
                <a:spcPts val="600"/>
              </a:spcAft>
            </a:pPr>
            <a:endParaRPr lang="fr-CA" sz="1050" dirty="0">
              <a:solidFill>
                <a:srgbClr val="000000"/>
              </a:solidFill>
              <a:effectLst/>
              <a:latin typeface="Montserrat" panose="00000500000000000000" pitchFamily="2" charset="0"/>
              <a:ea typeface="Calibri" panose="020F0502020204030204" pitchFamily="34" charset="0"/>
              <a:cs typeface="Arial" panose="020B0604020202020204" pitchFamily="34" charset="0"/>
            </a:endParaRPr>
          </a:p>
          <a:p>
            <a:endParaRPr lang="fr-CA" sz="3200" dirty="0">
              <a:latin typeface="Montserrat" panose="00000500000000000000" pitchFamily="2" charset="0"/>
            </a:endParaRPr>
          </a:p>
        </p:txBody>
      </p:sp>
      <p:pic>
        <p:nvPicPr>
          <p:cNvPr id="12" name="Image 11">
            <a:extLst>
              <a:ext uri="{FF2B5EF4-FFF2-40B4-BE49-F238E27FC236}">
                <a16:creationId xmlns:a16="http://schemas.microsoft.com/office/drawing/2014/main" id="{5717682C-98E1-E0CC-8C8F-995F14983BD5}"/>
              </a:ext>
            </a:extLst>
          </p:cNvPr>
          <p:cNvPicPr>
            <a:picLocks noChangeAspect="1"/>
          </p:cNvPicPr>
          <p:nvPr>
            <p:custDataLst>
              <p:tags r:id="rId8"/>
            </p:custDataLst>
          </p:nvPr>
        </p:nvPicPr>
        <p:blipFill>
          <a:blip r:embed="rId13"/>
          <a:stretch>
            <a:fillRect/>
          </a:stretch>
        </p:blipFill>
        <p:spPr>
          <a:xfrm>
            <a:off x="6747542" y="1723589"/>
            <a:ext cx="4814446" cy="3282044"/>
          </a:xfrm>
          <a:prstGeom prst="rect">
            <a:avLst/>
          </a:prstGeom>
        </p:spPr>
      </p:pic>
    </p:spTree>
    <p:extLst>
      <p:ext uri="{BB962C8B-B14F-4D97-AF65-F5344CB8AC3E}">
        <p14:creationId xmlns:p14="http://schemas.microsoft.com/office/powerpoint/2010/main" val="526515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10"/>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10"/>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E65D2F7-C629-CF27-1025-50785C09B8C9}"/>
              </a:ext>
            </a:extLst>
          </p:cNvPr>
          <p:cNvPicPr>
            <a:picLocks noChangeAspect="1"/>
          </p:cNvPicPr>
          <p:nvPr>
            <p:custDataLst>
              <p:tags r:id="rId3"/>
            </p:custDataLst>
          </p:nvPr>
        </p:nvPicPr>
        <p:blipFill>
          <a:blip r:embed="rId11"/>
          <a:stretch>
            <a:fillRect/>
          </a:stretch>
        </p:blipFill>
        <p:spPr>
          <a:xfrm>
            <a:off x="396845" y="329413"/>
            <a:ext cx="677811" cy="673424"/>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4"/>
            </p:custDataLst>
          </p:nvPr>
        </p:nvSpPr>
        <p:spPr>
          <a:xfrm>
            <a:off x="942668" y="1024950"/>
            <a:ext cx="7852539"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Séchage – Grande échelle</a:t>
            </a:r>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5"/>
            </p:custDataLst>
          </p:nvPr>
        </p:nvPicPr>
        <p:blipFill>
          <a:blip r:embed="rId12"/>
          <a:stretch>
            <a:fillRect/>
          </a:stretch>
        </p:blipFill>
        <p:spPr>
          <a:xfrm>
            <a:off x="10149348" y="6056736"/>
            <a:ext cx="1320800" cy="670778"/>
          </a:xfrm>
          <a:prstGeom prst="rect">
            <a:avLst/>
          </a:prstGeom>
        </p:spPr>
      </p:pic>
      <p:sp>
        <p:nvSpPr>
          <p:cNvPr id="8" name="Text Placeholder 2">
            <a:extLst>
              <a:ext uri="{FF2B5EF4-FFF2-40B4-BE49-F238E27FC236}">
                <a16:creationId xmlns:a16="http://schemas.microsoft.com/office/drawing/2014/main" id="{7EFEE659-E04F-998D-082F-5E1B046A8FE4}"/>
              </a:ext>
            </a:extLst>
          </p:cNvPr>
          <p:cNvSpPr txBox="1">
            <a:spLocks/>
          </p:cNvSpPr>
          <p:nvPr>
            <p:custDataLst>
              <p:tags r:id="rId6"/>
            </p:custDataLst>
          </p:nvPr>
        </p:nvSpPr>
        <p:spPr>
          <a:xfrm>
            <a:off x="962366" y="500482"/>
            <a:ext cx="3326829"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t>Transformation de la </a:t>
            </a:r>
            <a:r>
              <a:rPr lang="en-US" sz="1200" dirty="0" err="1"/>
              <a:t>drêche</a:t>
            </a:r>
            <a:r>
              <a:rPr lang="en-US" sz="1200" dirty="0"/>
              <a:t> </a:t>
            </a:r>
            <a:r>
              <a:rPr lang="en-US" sz="1200" dirty="0" err="1"/>
              <a:t>en</a:t>
            </a:r>
            <a:r>
              <a:rPr lang="en-US" sz="1200" dirty="0"/>
              <a:t> </a:t>
            </a:r>
            <a:r>
              <a:rPr lang="en-US" sz="1200" dirty="0" err="1"/>
              <a:t>farine</a:t>
            </a:r>
            <a:endParaRPr lang="en-US" sz="1200" dirty="0"/>
          </a:p>
        </p:txBody>
      </p:sp>
      <p:sp>
        <p:nvSpPr>
          <p:cNvPr id="11" name="ZoneTexte 10">
            <a:extLst>
              <a:ext uri="{FF2B5EF4-FFF2-40B4-BE49-F238E27FC236}">
                <a16:creationId xmlns:a16="http://schemas.microsoft.com/office/drawing/2014/main" id="{8F1EB271-A17D-9F5C-C047-012E01B2C9AE}"/>
              </a:ext>
            </a:extLst>
          </p:cNvPr>
          <p:cNvSpPr txBox="1"/>
          <p:nvPr>
            <p:custDataLst>
              <p:tags r:id="rId7"/>
            </p:custDataLst>
          </p:nvPr>
        </p:nvSpPr>
        <p:spPr>
          <a:xfrm>
            <a:off x="577393" y="1740627"/>
            <a:ext cx="5257799" cy="4171911"/>
          </a:xfrm>
          <a:prstGeom prst="rect">
            <a:avLst/>
          </a:prstGeom>
          <a:noFill/>
        </p:spPr>
        <p:txBody>
          <a:bodyPr wrap="square">
            <a:spAutoFit/>
          </a:bodyPr>
          <a:lstStyle/>
          <a:p>
            <a:pPr algn="just">
              <a:lnSpc>
                <a:spcPct val="115000"/>
              </a:lnSpc>
              <a:spcAft>
                <a:spcPts val="600"/>
              </a:spcAft>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Dispersion Flash </a:t>
            </a:r>
            <a:r>
              <a:rPr lang="fr-CA" sz="1800" dirty="0" err="1">
                <a:solidFill>
                  <a:srgbClr val="000000"/>
                </a:solidFill>
                <a:latin typeface="Montserrat" panose="00000500000000000000" pitchFamily="2" charset="0"/>
                <a:ea typeface="Calibri" panose="020F0502020204030204" pitchFamily="34" charset="0"/>
                <a:cs typeface="Arial" panose="020B0604020202020204" pitchFamily="34" charset="0"/>
              </a:rPr>
              <a:t>dryer</a:t>
            </a: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a:t>
            </a:r>
          </a:p>
          <a:p>
            <a:pPr marL="342900" lvl="0" indent="-342900" algn="just">
              <a:lnSpc>
                <a:spcPct val="115000"/>
              </a:lnSpc>
              <a:buFont typeface="Symbol" panose="05050102010706020507" pitchFamily="18" charset="2"/>
              <a:buChar char=""/>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Exemple : PCX </a:t>
            </a:r>
            <a:r>
              <a:rPr lang="fr-CA" sz="1800" dirty="0" err="1">
                <a:solidFill>
                  <a:srgbClr val="000000"/>
                </a:solidFill>
                <a:effectLst/>
                <a:latin typeface="Montserrat" panose="00000500000000000000" pitchFamily="2" charset="0"/>
                <a:ea typeface="Calibri" panose="020F0502020204030204" pitchFamily="34" charset="0"/>
                <a:cs typeface="Arial" panose="020B0604020202020204" pitchFamily="34" charset="0"/>
              </a:rPr>
              <a:t>Dryer</a:t>
            </a:r>
            <a:endPar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endParaRPr>
          </a:p>
          <a:p>
            <a:pPr marL="742950" lvl="1" indent="-285750" algn="just">
              <a:lnSpc>
                <a:spcPct val="115000"/>
              </a:lnSpc>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Fabricant </a:t>
            </a: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 </a:t>
            </a:r>
            <a:r>
              <a:rPr lang="fr-CA" sz="1800" dirty="0" err="1">
                <a:solidFill>
                  <a:srgbClr val="000000"/>
                </a:solidFill>
                <a:latin typeface="Montserrat" panose="00000500000000000000" pitchFamily="2" charset="0"/>
                <a:ea typeface="Calibri" panose="020F0502020204030204" pitchFamily="34" charset="0"/>
                <a:cs typeface="Arial" panose="020B0604020202020204" pitchFamily="34" charset="0"/>
              </a:rPr>
              <a:t>Bepex</a:t>
            </a:r>
            <a:endParaRPr lang="fr-CA" sz="1800" b="1" dirty="0">
              <a:solidFill>
                <a:srgbClr val="000000"/>
              </a:solidFill>
              <a:effectLst/>
              <a:latin typeface="Montserrat" panose="00000500000000000000" pitchFamily="2" charset="0"/>
              <a:ea typeface="Calibri" panose="020F0502020204030204" pitchFamily="34" charset="0"/>
              <a:cs typeface="Arial" panose="020B0604020202020204" pitchFamily="34" charset="0"/>
            </a:endParaRPr>
          </a:p>
          <a:p>
            <a:pPr marL="742950" lvl="1" indent="-285750" algn="just">
              <a:lnSpc>
                <a:spcPct val="115000"/>
              </a:lnSpc>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Capacité : 2</a:t>
            </a: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000 </a:t>
            </a: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kg/h</a:t>
            </a:r>
          </a:p>
          <a:p>
            <a:pPr marL="742950" lvl="1" indent="-285750" algn="just">
              <a:lnSpc>
                <a:spcPct val="115000"/>
              </a:lnSpc>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Prix : environ 2 200 000$ CAD</a:t>
            </a:r>
          </a:p>
          <a:p>
            <a:pPr marL="742950" lvl="1" indent="-285750" algn="just">
              <a:lnSpc>
                <a:spcPct val="115000"/>
              </a:lnSpc>
              <a:spcAft>
                <a:spcPts val="600"/>
              </a:spcAft>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Consommation : N/D</a:t>
            </a:r>
          </a:p>
          <a:p>
            <a:pPr marL="285750" indent="-285750" algn="just">
              <a:lnSpc>
                <a:spcPct val="115000"/>
              </a:lnSpc>
              <a:spcAft>
                <a:spcPts val="600"/>
              </a:spcAft>
              <a:buFont typeface="Arial" panose="020B0604020202020204" pitchFamily="34" charset="0"/>
              <a:buChar char="•"/>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Équipement sèche et broie dans la même opération</a:t>
            </a:r>
          </a:p>
          <a:p>
            <a:pPr marL="285750" indent="-285750" algn="just">
              <a:lnSpc>
                <a:spcPct val="115000"/>
              </a:lnSpc>
              <a:spcAft>
                <a:spcPts val="600"/>
              </a:spcAft>
              <a:buFont typeface="Arial" panose="020B0604020202020204" pitchFamily="34" charset="0"/>
              <a:buChar char="•"/>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Prix inclue la presse à vis</a:t>
            </a:r>
          </a:p>
          <a:p>
            <a:pPr lvl="1" algn="just">
              <a:lnSpc>
                <a:spcPct val="115000"/>
              </a:lnSpc>
              <a:spcAft>
                <a:spcPts val="600"/>
              </a:spcAft>
            </a:pPr>
            <a:endParaRPr lang="fr-CA" sz="1200" dirty="0">
              <a:solidFill>
                <a:srgbClr val="000000"/>
              </a:solidFill>
              <a:effectLst/>
              <a:latin typeface="Montserrat" panose="00000500000000000000" pitchFamily="2" charset="0"/>
              <a:ea typeface="Calibri" panose="020F0502020204030204" pitchFamily="34" charset="0"/>
              <a:cs typeface="Arial" panose="020B0604020202020204" pitchFamily="34" charset="0"/>
            </a:endParaRPr>
          </a:p>
          <a:p>
            <a:endParaRPr lang="fr-CA" sz="4000" dirty="0">
              <a:latin typeface="Montserrat" panose="00000500000000000000" pitchFamily="2" charset="0"/>
            </a:endParaRPr>
          </a:p>
        </p:txBody>
      </p:sp>
      <p:pic>
        <p:nvPicPr>
          <p:cNvPr id="3" name="Image 2">
            <a:extLst>
              <a:ext uri="{FF2B5EF4-FFF2-40B4-BE49-F238E27FC236}">
                <a16:creationId xmlns:a16="http://schemas.microsoft.com/office/drawing/2014/main" id="{E5C45624-E7E5-AB3A-E7BB-4B208CD49B97}"/>
              </a:ext>
            </a:extLst>
          </p:cNvPr>
          <p:cNvPicPr>
            <a:picLocks noChangeAspect="1"/>
          </p:cNvPicPr>
          <p:nvPr>
            <p:custDataLst>
              <p:tags r:id="rId8"/>
            </p:custDataLst>
          </p:nvPr>
        </p:nvPicPr>
        <p:blipFill>
          <a:blip r:embed="rId13"/>
          <a:stretch>
            <a:fillRect/>
          </a:stretch>
        </p:blipFill>
        <p:spPr>
          <a:xfrm>
            <a:off x="6356810" y="1024950"/>
            <a:ext cx="4970377" cy="4456461"/>
          </a:xfrm>
          <a:prstGeom prst="rect">
            <a:avLst/>
          </a:prstGeom>
        </p:spPr>
      </p:pic>
    </p:spTree>
    <p:extLst>
      <p:ext uri="{BB962C8B-B14F-4D97-AF65-F5344CB8AC3E}">
        <p14:creationId xmlns:p14="http://schemas.microsoft.com/office/powerpoint/2010/main" val="2477431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10"/>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10"/>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E65D2F7-C629-CF27-1025-50785C09B8C9}"/>
              </a:ext>
            </a:extLst>
          </p:cNvPr>
          <p:cNvPicPr>
            <a:picLocks noChangeAspect="1"/>
          </p:cNvPicPr>
          <p:nvPr>
            <p:custDataLst>
              <p:tags r:id="rId3"/>
            </p:custDataLst>
          </p:nvPr>
        </p:nvPicPr>
        <p:blipFill>
          <a:blip r:embed="rId11"/>
          <a:stretch>
            <a:fillRect/>
          </a:stretch>
        </p:blipFill>
        <p:spPr>
          <a:xfrm>
            <a:off x="396845" y="329413"/>
            <a:ext cx="677811" cy="673424"/>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4"/>
            </p:custDataLst>
          </p:nvPr>
        </p:nvSpPr>
        <p:spPr>
          <a:xfrm>
            <a:off x="942668" y="1024950"/>
            <a:ext cx="7852539"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Séchage – Grande échelle</a:t>
            </a:r>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5"/>
            </p:custDataLst>
          </p:nvPr>
        </p:nvPicPr>
        <p:blipFill>
          <a:blip r:embed="rId12"/>
          <a:stretch>
            <a:fillRect/>
          </a:stretch>
        </p:blipFill>
        <p:spPr>
          <a:xfrm>
            <a:off x="10149348" y="6056736"/>
            <a:ext cx="1320800" cy="670778"/>
          </a:xfrm>
          <a:prstGeom prst="rect">
            <a:avLst/>
          </a:prstGeom>
        </p:spPr>
      </p:pic>
      <p:sp>
        <p:nvSpPr>
          <p:cNvPr id="8" name="Text Placeholder 2">
            <a:extLst>
              <a:ext uri="{FF2B5EF4-FFF2-40B4-BE49-F238E27FC236}">
                <a16:creationId xmlns:a16="http://schemas.microsoft.com/office/drawing/2014/main" id="{7EFEE659-E04F-998D-082F-5E1B046A8FE4}"/>
              </a:ext>
            </a:extLst>
          </p:cNvPr>
          <p:cNvSpPr txBox="1">
            <a:spLocks/>
          </p:cNvSpPr>
          <p:nvPr>
            <p:custDataLst>
              <p:tags r:id="rId6"/>
            </p:custDataLst>
          </p:nvPr>
        </p:nvSpPr>
        <p:spPr>
          <a:xfrm>
            <a:off x="962366" y="500482"/>
            <a:ext cx="3326829"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t>Transformation de la </a:t>
            </a:r>
            <a:r>
              <a:rPr lang="en-US" sz="1200" dirty="0" err="1"/>
              <a:t>drêche</a:t>
            </a:r>
            <a:r>
              <a:rPr lang="en-US" sz="1200" dirty="0"/>
              <a:t> </a:t>
            </a:r>
            <a:r>
              <a:rPr lang="en-US" sz="1200" dirty="0" err="1"/>
              <a:t>en</a:t>
            </a:r>
            <a:r>
              <a:rPr lang="en-US" sz="1200" dirty="0"/>
              <a:t> </a:t>
            </a:r>
            <a:r>
              <a:rPr lang="en-US" sz="1200" dirty="0" err="1"/>
              <a:t>farine</a:t>
            </a:r>
            <a:endParaRPr lang="en-US" sz="1200" dirty="0"/>
          </a:p>
        </p:txBody>
      </p:sp>
      <p:sp>
        <p:nvSpPr>
          <p:cNvPr id="11" name="ZoneTexte 10">
            <a:extLst>
              <a:ext uri="{FF2B5EF4-FFF2-40B4-BE49-F238E27FC236}">
                <a16:creationId xmlns:a16="http://schemas.microsoft.com/office/drawing/2014/main" id="{8F1EB271-A17D-9F5C-C047-012E01B2C9AE}"/>
              </a:ext>
            </a:extLst>
          </p:cNvPr>
          <p:cNvSpPr txBox="1"/>
          <p:nvPr>
            <p:custDataLst>
              <p:tags r:id="rId7"/>
            </p:custDataLst>
          </p:nvPr>
        </p:nvSpPr>
        <p:spPr>
          <a:xfrm>
            <a:off x="577393" y="1740627"/>
            <a:ext cx="5518607" cy="3933384"/>
          </a:xfrm>
          <a:prstGeom prst="rect">
            <a:avLst/>
          </a:prstGeom>
          <a:noFill/>
        </p:spPr>
        <p:txBody>
          <a:bodyPr wrap="square">
            <a:spAutoFit/>
          </a:bodyPr>
          <a:lstStyle/>
          <a:p>
            <a:pPr algn="just">
              <a:lnSpc>
                <a:spcPct val="115000"/>
              </a:lnSpc>
              <a:spcAft>
                <a:spcPts val="600"/>
              </a:spcAft>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Séchoir à courroie (</a:t>
            </a:r>
            <a:r>
              <a:rPr lang="fr-CA" sz="1800" dirty="0" err="1">
                <a:solidFill>
                  <a:srgbClr val="000000"/>
                </a:solidFill>
                <a:latin typeface="Montserrat" panose="00000500000000000000" pitchFamily="2" charset="0"/>
                <a:ea typeface="Calibri" panose="020F0502020204030204" pitchFamily="34" charset="0"/>
                <a:cs typeface="Arial" panose="020B0604020202020204" pitchFamily="34" charset="0"/>
              </a:rPr>
              <a:t>belt</a:t>
            </a: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 </a:t>
            </a:r>
            <a:r>
              <a:rPr lang="fr-CA" sz="1800" dirty="0" err="1">
                <a:solidFill>
                  <a:srgbClr val="000000"/>
                </a:solidFill>
                <a:latin typeface="Montserrat" panose="00000500000000000000" pitchFamily="2" charset="0"/>
                <a:ea typeface="Calibri" panose="020F0502020204030204" pitchFamily="34" charset="0"/>
                <a:cs typeface="Arial" panose="020B0604020202020204" pitchFamily="34" charset="0"/>
              </a:rPr>
              <a:t>dryer</a:t>
            </a: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a:t>
            </a:r>
          </a:p>
          <a:p>
            <a:pPr marL="342900" lvl="0" indent="-342900" algn="just">
              <a:lnSpc>
                <a:spcPct val="115000"/>
              </a:lnSpc>
              <a:buFont typeface="Symbol" panose="05050102010706020507" pitchFamily="18" charset="2"/>
              <a:buChar char=""/>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Exemple : </a:t>
            </a:r>
            <a:r>
              <a:rPr lang="fr-CA" sz="1800" dirty="0" err="1">
                <a:solidFill>
                  <a:srgbClr val="000000"/>
                </a:solidFill>
                <a:effectLst/>
                <a:latin typeface="Montserrat" panose="00000500000000000000" pitchFamily="2" charset="0"/>
                <a:ea typeface="Calibri" panose="020F0502020204030204" pitchFamily="34" charset="0"/>
                <a:cs typeface="Arial" panose="020B0604020202020204" pitchFamily="34" charset="0"/>
              </a:rPr>
              <a:t>AirGenex</a:t>
            </a:r>
            <a:endPar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endParaRPr>
          </a:p>
          <a:p>
            <a:pPr marL="742950" lvl="1" indent="-285750" algn="just">
              <a:lnSpc>
                <a:spcPct val="115000"/>
              </a:lnSpc>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Fabricant : </a:t>
            </a:r>
            <a:r>
              <a:rPr lang="fr-CA" sz="1800" dirty="0" err="1">
                <a:solidFill>
                  <a:srgbClr val="000000"/>
                </a:solidFill>
                <a:effectLst/>
                <a:latin typeface="Montserrat" panose="00000500000000000000" pitchFamily="2" charset="0"/>
                <a:ea typeface="Calibri" panose="020F0502020204030204" pitchFamily="34" charset="0"/>
                <a:cs typeface="Arial" panose="020B0604020202020204" pitchFamily="34" charset="0"/>
              </a:rPr>
              <a:t>Harter</a:t>
            </a:r>
            <a:endPar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endParaRPr>
          </a:p>
          <a:p>
            <a:pPr marL="742950" lvl="1" indent="-285750" algn="just">
              <a:lnSpc>
                <a:spcPct val="115000"/>
              </a:lnSpc>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Capacité : </a:t>
            </a: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1000 </a:t>
            </a: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kg/h</a:t>
            </a:r>
          </a:p>
          <a:p>
            <a:pPr marL="742950" lvl="1" indent="-285750" algn="just">
              <a:lnSpc>
                <a:spcPct val="115000"/>
              </a:lnSpc>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Prix : environ 2 642 000$ CAD</a:t>
            </a:r>
          </a:p>
          <a:p>
            <a:pPr marL="742950" lvl="1" indent="-285750" algn="just">
              <a:lnSpc>
                <a:spcPct val="115000"/>
              </a:lnSpc>
              <a:spcAft>
                <a:spcPts val="600"/>
              </a:spcAft>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Consommation : 362</a:t>
            </a: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kW </a:t>
            </a:r>
          </a:p>
          <a:p>
            <a:pPr marL="742950" lvl="1" indent="-285750" algn="just">
              <a:lnSpc>
                <a:spcPct val="115000"/>
              </a:lnSpc>
              <a:spcAft>
                <a:spcPts val="600"/>
              </a:spcAft>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Pompe à chaleur permet de récupérer une partie de l’énergie du séchage</a:t>
            </a:r>
          </a:p>
          <a:p>
            <a:pPr algn="just">
              <a:lnSpc>
                <a:spcPct val="115000"/>
              </a:lnSpc>
              <a:spcAft>
                <a:spcPts val="600"/>
              </a:spcAft>
            </a:pPr>
            <a:endParaRPr lang="fr-CA" sz="1000" dirty="0">
              <a:solidFill>
                <a:srgbClr val="000000"/>
              </a:solidFill>
              <a:latin typeface="Montserrat" panose="00000500000000000000" pitchFamily="2" charset="0"/>
              <a:ea typeface="Calibri" panose="020F0502020204030204" pitchFamily="34" charset="0"/>
              <a:cs typeface="Arial" panose="020B0604020202020204" pitchFamily="34" charset="0"/>
            </a:endParaRPr>
          </a:p>
          <a:p>
            <a:pPr lvl="1" algn="just">
              <a:lnSpc>
                <a:spcPct val="115000"/>
              </a:lnSpc>
              <a:spcAft>
                <a:spcPts val="600"/>
              </a:spcAft>
            </a:pPr>
            <a:endParaRPr lang="fr-CA" sz="1000" dirty="0">
              <a:solidFill>
                <a:srgbClr val="000000"/>
              </a:solidFill>
              <a:effectLst/>
              <a:latin typeface="Montserrat" panose="00000500000000000000" pitchFamily="2" charset="0"/>
              <a:ea typeface="Calibri" panose="020F0502020204030204" pitchFamily="34" charset="0"/>
              <a:cs typeface="Arial" panose="020B0604020202020204" pitchFamily="34" charset="0"/>
            </a:endParaRPr>
          </a:p>
          <a:p>
            <a:endParaRPr lang="fr-CA" sz="3600" dirty="0">
              <a:latin typeface="Montserrat" panose="00000500000000000000" pitchFamily="2" charset="0"/>
            </a:endParaRPr>
          </a:p>
        </p:txBody>
      </p:sp>
      <p:pic>
        <p:nvPicPr>
          <p:cNvPr id="3" name="Image 2">
            <a:extLst>
              <a:ext uri="{FF2B5EF4-FFF2-40B4-BE49-F238E27FC236}">
                <a16:creationId xmlns:a16="http://schemas.microsoft.com/office/drawing/2014/main" id="{397418CA-3670-3911-4BCB-18E0CFD49EAC}"/>
              </a:ext>
            </a:extLst>
          </p:cNvPr>
          <p:cNvPicPr>
            <a:picLocks noChangeAspect="1"/>
          </p:cNvPicPr>
          <p:nvPr>
            <p:custDataLst>
              <p:tags r:id="rId8"/>
            </p:custDataLst>
          </p:nvPr>
        </p:nvPicPr>
        <p:blipFill>
          <a:blip r:embed="rId13"/>
          <a:stretch>
            <a:fillRect/>
          </a:stretch>
        </p:blipFill>
        <p:spPr>
          <a:xfrm>
            <a:off x="6231118" y="666125"/>
            <a:ext cx="5398916" cy="5041560"/>
          </a:xfrm>
          <a:prstGeom prst="rect">
            <a:avLst/>
          </a:prstGeom>
        </p:spPr>
      </p:pic>
    </p:spTree>
    <p:extLst>
      <p:ext uri="{BB962C8B-B14F-4D97-AF65-F5344CB8AC3E}">
        <p14:creationId xmlns:p14="http://schemas.microsoft.com/office/powerpoint/2010/main" val="103299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10"/>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10"/>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E65D2F7-C629-CF27-1025-50785C09B8C9}"/>
              </a:ext>
            </a:extLst>
          </p:cNvPr>
          <p:cNvPicPr>
            <a:picLocks noChangeAspect="1"/>
          </p:cNvPicPr>
          <p:nvPr>
            <p:custDataLst>
              <p:tags r:id="rId3"/>
            </p:custDataLst>
          </p:nvPr>
        </p:nvPicPr>
        <p:blipFill>
          <a:blip r:embed="rId11"/>
          <a:stretch>
            <a:fillRect/>
          </a:stretch>
        </p:blipFill>
        <p:spPr>
          <a:xfrm>
            <a:off x="396845" y="329413"/>
            <a:ext cx="677811" cy="673424"/>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4"/>
            </p:custDataLst>
          </p:nvPr>
        </p:nvSpPr>
        <p:spPr>
          <a:xfrm>
            <a:off x="942668" y="1024950"/>
            <a:ext cx="7852539"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Séchage – Grande échelle</a:t>
            </a:r>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5"/>
            </p:custDataLst>
          </p:nvPr>
        </p:nvPicPr>
        <p:blipFill>
          <a:blip r:embed="rId12"/>
          <a:stretch>
            <a:fillRect/>
          </a:stretch>
        </p:blipFill>
        <p:spPr>
          <a:xfrm>
            <a:off x="10149348" y="6056736"/>
            <a:ext cx="1320800" cy="670778"/>
          </a:xfrm>
          <a:prstGeom prst="rect">
            <a:avLst/>
          </a:prstGeom>
        </p:spPr>
      </p:pic>
      <p:sp>
        <p:nvSpPr>
          <p:cNvPr id="8" name="Text Placeholder 2">
            <a:extLst>
              <a:ext uri="{FF2B5EF4-FFF2-40B4-BE49-F238E27FC236}">
                <a16:creationId xmlns:a16="http://schemas.microsoft.com/office/drawing/2014/main" id="{7EFEE659-E04F-998D-082F-5E1B046A8FE4}"/>
              </a:ext>
            </a:extLst>
          </p:cNvPr>
          <p:cNvSpPr txBox="1">
            <a:spLocks/>
          </p:cNvSpPr>
          <p:nvPr>
            <p:custDataLst>
              <p:tags r:id="rId6"/>
            </p:custDataLst>
          </p:nvPr>
        </p:nvSpPr>
        <p:spPr>
          <a:xfrm>
            <a:off x="962366" y="500482"/>
            <a:ext cx="3326829"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t>Transformation de la </a:t>
            </a:r>
            <a:r>
              <a:rPr lang="en-US" sz="1200" dirty="0" err="1"/>
              <a:t>drêche</a:t>
            </a:r>
            <a:r>
              <a:rPr lang="en-US" sz="1200" dirty="0"/>
              <a:t> </a:t>
            </a:r>
            <a:r>
              <a:rPr lang="en-US" sz="1200" dirty="0" err="1"/>
              <a:t>en</a:t>
            </a:r>
            <a:r>
              <a:rPr lang="en-US" sz="1200" dirty="0"/>
              <a:t> </a:t>
            </a:r>
            <a:r>
              <a:rPr lang="en-US" sz="1200" dirty="0" err="1"/>
              <a:t>farine</a:t>
            </a:r>
            <a:endParaRPr lang="en-US" sz="1200" dirty="0"/>
          </a:p>
        </p:txBody>
      </p:sp>
      <p:sp>
        <p:nvSpPr>
          <p:cNvPr id="11" name="ZoneTexte 10">
            <a:extLst>
              <a:ext uri="{FF2B5EF4-FFF2-40B4-BE49-F238E27FC236}">
                <a16:creationId xmlns:a16="http://schemas.microsoft.com/office/drawing/2014/main" id="{8F1EB271-A17D-9F5C-C047-012E01B2C9AE}"/>
              </a:ext>
            </a:extLst>
          </p:cNvPr>
          <p:cNvSpPr txBox="1"/>
          <p:nvPr>
            <p:custDataLst>
              <p:tags r:id="rId7"/>
            </p:custDataLst>
          </p:nvPr>
        </p:nvSpPr>
        <p:spPr>
          <a:xfrm>
            <a:off x="577393" y="1740627"/>
            <a:ext cx="5518607" cy="3656386"/>
          </a:xfrm>
          <a:prstGeom prst="rect">
            <a:avLst/>
          </a:prstGeom>
          <a:noFill/>
        </p:spPr>
        <p:txBody>
          <a:bodyPr wrap="square">
            <a:spAutoFit/>
          </a:bodyPr>
          <a:lstStyle/>
          <a:p>
            <a:pPr algn="just">
              <a:lnSpc>
                <a:spcPct val="115000"/>
              </a:lnSpc>
              <a:spcAft>
                <a:spcPts val="600"/>
              </a:spcAft>
            </a:pPr>
            <a:r>
              <a:rPr lang="fr-CA" sz="1800" dirty="0" err="1">
                <a:solidFill>
                  <a:srgbClr val="000000"/>
                </a:solidFill>
                <a:latin typeface="Montserrat" panose="00000500000000000000" pitchFamily="2" charset="0"/>
                <a:ea typeface="Calibri" panose="020F0502020204030204" pitchFamily="34" charset="0"/>
                <a:cs typeface="Arial" panose="020B0604020202020204" pitchFamily="34" charset="0"/>
              </a:rPr>
              <a:t>Déshydrateur</a:t>
            </a: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 :</a:t>
            </a:r>
          </a:p>
          <a:p>
            <a:pPr marL="342900" lvl="0" indent="-342900" algn="just">
              <a:lnSpc>
                <a:spcPct val="115000"/>
              </a:lnSpc>
              <a:buFont typeface="Symbol" panose="05050102010706020507" pitchFamily="18" charset="2"/>
              <a:buChar char=""/>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Exemple : GC-2000:</a:t>
            </a:r>
          </a:p>
          <a:p>
            <a:pPr marL="742950" lvl="1" indent="-285750" algn="just">
              <a:lnSpc>
                <a:spcPct val="115000"/>
              </a:lnSpc>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Fabricant : </a:t>
            </a:r>
            <a:r>
              <a:rPr lang="fr-CA" sz="1800" dirty="0" err="1">
                <a:solidFill>
                  <a:srgbClr val="000000"/>
                </a:solidFill>
                <a:effectLst/>
                <a:latin typeface="Montserrat" panose="00000500000000000000" pitchFamily="2" charset="0"/>
                <a:ea typeface="Calibri" panose="020F0502020204030204" pitchFamily="34" charset="0"/>
                <a:cs typeface="Arial" panose="020B0604020202020204" pitchFamily="34" charset="0"/>
              </a:rPr>
              <a:t>Voghel</a:t>
            </a: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 (Gaia)</a:t>
            </a:r>
          </a:p>
          <a:p>
            <a:pPr marL="742950" lvl="1" indent="-285750" algn="just">
              <a:lnSpc>
                <a:spcPct val="115000"/>
              </a:lnSpc>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Capacité : 2000 kg/j (250 kg/h)</a:t>
            </a:r>
          </a:p>
          <a:p>
            <a:pPr marL="742950" lvl="1" indent="-285750" algn="just">
              <a:lnSpc>
                <a:spcPct val="115000"/>
              </a:lnSpc>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Prix : environ 550 000$ CAD</a:t>
            </a:r>
          </a:p>
          <a:p>
            <a:pPr marL="742950" lvl="1" indent="-285750" algn="just">
              <a:lnSpc>
                <a:spcPct val="115000"/>
              </a:lnSpc>
              <a:spcAft>
                <a:spcPts val="600"/>
              </a:spcAft>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Consommation : N/D</a:t>
            </a:r>
          </a:p>
          <a:p>
            <a:pPr marL="285750" indent="-285750">
              <a:lnSpc>
                <a:spcPct val="115000"/>
              </a:lnSpc>
              <a:spcAft>
                <a:spcPts val="600"/>
              </a:spcAft>
              <a:buFont typeface="Courier New" panose="02070309020205020404" pitchFamily="49" charset="0"/>
              <a:buChar char="o"/>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Un seul équipement permettrait de traiter environ 80% de la production.</a:t>
            </a:r>
            <a:endPar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endParaRPr>
          </a:p>
          <a:p>
            <a:pPr algn="just">
              <a:lnSpc>
                <a:spcPct val="115000"/>
              </a:lnSpc>
              <a:spcAft>
                <a:spcPts val="600"/>
              </a:spcAft>
            </a:pPr>
            <a:endParaRPr lang="fr-CA" sz="1000" dirty="0">
              <a:solidFill>
                <a:srgbClr val="000000"/>
              </a:solidFill>
              <a:latin typeface="Montserrat" panose="00000500000000000000" pitchFamily="2" charset="0"/>
              <a:ea typeface="Calibri" panose="020F0502020204030204" pitchFamily="34" charset="0"/>
              <a:cs typeface="Arial" panose="020B0604020202020204" pitchFamily="34" charset="0"/>
            </a:endParaRPr>
          </a:p>
          <a:p>
            <a:pPr lvl="1" algn="just">
              <a:lnSpc>
                <a:spcPct val="115000"/>
              </a:lnSpc>
              <a:spcAft>
                <a:spcPts val="600"/>
              </a:spcAft>
            </a:pPr>
            <a:endParaRPr lang="fr-CA" sz="1000" dirty="0">
              <a:solidFill>
                <a:srgbClr val="000000"/>
              </a:solidFill>
              <a:effectLst/>
              <a:latin typeface="Montserrat" panose="00000500000000000000" pitchFamily="2" charset="0"/>
              <a:ea typeface="Calibri" panose="020F0502020204030204" pitchFamily="34" charset="0"/>
              <a:cs typeface="Arial" panose="020B0604020202020204" pitchFamily="34" charset="0"/>
            </a:endParaRPr>
          </a:p>
          <a:p>
            <a:endParaRPr lang="fr-CA" dirty="0">
              <a:latin typeface="Montserrat" panose="00000500000000000000" pitchFamily="2" charset="0"/>
            </a:endParaRPr>
          </a:p>
        </p:txBody>
      </p:sp>
      <p:pic>
        <p:nvPicPr>
          <p:cNvPr id="4" name="Image 3">
            <a:extLst>
              <a:ext uri="{FF2B5EF4-FFF2-40B4-BE49-F238E27FC236}">
                <a16:creationId xmlns:a16="http://schemas.microsoft.com/office/drawing/2014/main" id="{78973BDD-032A-75D4-E676-CD93D478A7DF}"/>
              </a:ext>
            </a:extLst>
          </p:cNvPr>
          <p:cNvPicPr>
            <a:picLocks noChangeAspect="1"/>
          </p:cNvPicPr>
          <p:nvPr>
            <p:custDataLst>
              <p:tags r:id="rId8"/>
            </p:custDataLst>
          </p:nvPr>
        </p:nvPicPr>
        <p:blipFill>
          <a:blip r:embed="rId13"/>
          <a:stretch>
            <a:fillRect/>
          </a:stretch>
        </p:blipFill>
        <p:spPr>
          <a:xfrm>
            <a:off x="5959470" y="1391733"/>
            <a:ext cx="5805966" cy="3585689"/>
          </a:xfrm>
          <a:prstGeom prst="rect">
            <a:avLst/>
          </a:prstGeom>
        </p:spPr>
      </p:pic>
    </p:spTree>
    <p:extLst>
      <p:ext uri="{BB962C8B-B14F-4D97-AF65-F5344CB8AC3E}">
        <p14:creationId xmlns:p14="http://schemas.microsoft.com/office/powerpoint/2010/main" val="4230251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10"/>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10"/>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E65D2F7-C629-CF27-1025-50785C09B8C9}"/>
              </a:ext>
            </a:extLst>
          </p:cNvPr>
          <p:cNvPicPr>
            <a:picLocks noChangeAspect="1"/>
          </p:cNvPicPr>
          <p:nvPr>
            <p:custDataLst>
              <p:tags r:id="rId3"/>
            </p:custDataLst>
          </p:nvPr>
        </p:nvPicPr>
        <p:blipFill>
          <a:blip r:embed="rId11"/>
          <a:stretch>
            <a:fillRect/>
          </a:stretch>
        </p:blipFill>
        <p:spPr>
          <a:xfrm>
            <a:off x="396845" y="329413"/>
            <a:ext cx="677811" cy="673424"/>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4"/>
            </p:custDataLst>
          </p:nvPr>
        </p:nvSpPr>
        <p:spPr>
          <a:xfrm>
            <a:off x="942668" y="1024950"/>
            <a:ext cx="7852539"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Broyage – Grande échelle</a:t>
            </a:r>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5"/>
            </p:custDataLst>
          </p:nvPr>
        </p:nvPicPr>
        <p:blipFill>
          <a:blip r:embed="rId12"/>
          <a:stretch>
            <a:fillRect/>
          </a:stretch>
        </p:blipFill>
        <p:spPr>
          <a:xfrm>
            <a:off x="10149348" y="6056736"/>
            <a:ext cx="1320800" cy="670778"/>
          </a:xfrm>
          <a:prstGeom prst="rect">
            <a:avLst/>
          </a:prstGeom>
        </p:spPr>
      </p:pic>
      <p:sp>
        <p:nvSpPr>
          <p:cNvPr id="8" name="Text Placeholder 2">
            <a:extLst>
              <a:ext uri="{FF2B5EF4-FFF2-40B4-BE49-F238E27FC236}">
                <a16:creationId xmlns:a16="http://schemas.microsoft.com/office/drawing/2014/main" id="{7EFEE659-E04F-998D-082F-5E1B046A8FE4}"/>
              </a:ext>
            </a:extLst>
          </p:cNvPr>
          <p:cNvSpPr txBox="1">
            <a:spLocks/>
          </p:cNvSpPr>
          <p:nvPr>
            <p:custDataLst>
              <p:tags r:id="rId6"/>
            </p:custDataLst>
          </p:nvPr>
        </p:nvSpPr>
        <p:spPr>
          <a:xfrm>
            <a:off x="962366" y="500482"/>
            <a:ext cx="3326829"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t>Transformation de la </a:t>
            </a:r>
            <a:r>
              <a:rPr lang="en-US" sz="1200" dirty="0" err="1"/>
              <a:t>drêche</a:t>
            </a:r>
            <a:r>
              <a:rPr lang="en-US" sz="1200" dirty="0"/>
              <a:t> </a:t>
            </a:r>
            <a:r>
              <a:rPr lang="en-US" sz="1200" dirty="0" err="1"/>
              <a:t>en</a:t>
            </a:r>
            <a:r>
              <a:rPr lang="en-US" sz="1200" dirty="0"/>
              <a:t> </a:t>
            </a:r>
            <a:r>
              <a:rPr lang="en-US" sz="1200" dirty="0" err="1"/>
              <a:t>farine</a:t>
            </a:r>
            <a:endParaRPr lang="en-US" sz="1200" dirty="0"/>
          </a:p>
        </p:txBody>
      </p:sp>
      <p:sp>
        <p:nvSpPr>
          <p:cNvPr id="11" name="ZoneTexte 10">
            <a:extLst>
              <a:ext uri="{FF2B5EF4-FFF2-40B4-BE49-F238E27FC236}">
                <a16:creationId xmlns:a16="http://schemas.microsoft.com/office/drawing/2014/main" id="{8F1EB271-A17D-9F5C-C047-012E01B2C9AE}"/>
              </a:ext>
            </a:extLst>
          </p:cNvPr>
          <p:cNvSpPr txBox="1"/>
          <p:nvPr>
            <p:custDataLst>
              <p:tags r:id="rId7"/>
            </p:custDataLst>
          </p:nvPr>
        </p:nvSpPr>
        <p:spPr>
          <a:xfrm>
            <a:off x="577393" y="1740627"/>
            <a:ext cx="5257799" cy="3821046"/>
          </a:xfrm>
          <a:prstGeom prst="rect">
            <a:avLst/>
          </a:prstGeom>
          <a:noFill/>
        </p:spPr>
        <p:txBody>
          <a:bodyPr wrap="square">
            <a:spAutoFit/>
          </a:bodyPr>
          <a:lstStyle/>
          <a:p>
            <a:pPr algn="just">
              <a:lnSpc>
                <a:spcPct val="115000"/>
              </a:lnSpc>
              <a:spcAft>
                <a:spcPts val="600"/>
              </a:spcAft>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Objectif : Réduire la drêche sèche en farine</a:t>
            </a:r>
          </a:p>
          <a:p>
            <a:pPr algn="just">
              <a:lnSpc>
                <a:spcPct val="115000"/>
              </a:lnSpc>
              <a:spcAft>
                <a:spcPts val="600"/>
              </a:spcAft>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Équipement suggéré : Broyeur </a:t>
            </a:r>
          </a:p>
          <a:p>
            <a:pPr algn="just">
              <a:lnSpc>
                <a:spcPct val="115000"/>
              </a:lnSpc>
              <a:spcAft>
                <a:spcPts val="600"/>
              </a:spcAft>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Rends le produit plus facile à incorporer dans des recettes. Réduit son volume</a:t>
            </a:r>
          </a:p>
          <a:p>
            <a:pPr marL="342900" indent="-342900" algn="just">
              <a:lnSpc>
                <a:spcPct val="115000"/>
              </a:lnSpc>
              <a:buFont typeface="Symbol" panose="05050102010706020507" pitchFamily="18" charset="2"/>
              <a:buChar char=""/>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Exemple : </a:t>
            </a:r>
            <a:r>
              <a:rPr lang="fr-CA" sz="1800" dirty="0" err="1">
                <a:solidFill>
                  <a:srgbClr val="000000"/>
                </a:solidFill>
                <a:latin typeface="Montserrat" panose="00000500000000000000" pitchFamily="2" charset="0"/>
                <a:ea typeface="Calibri" panose="020F0502020204030204" pitchFamily="34" charset="0"/>
                <a:cs typeface="Arial" panose="020B0604020202020204" pitchFamily="34" charset="0"/>
              </a:rPr>
              <a:t>Comitrol</a:t>
            </a: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 1700:</a:t>
            </a:r>
          </a:p>
          <a:p>
            <a:pPr marL="742950" lvl="1" indent="-285750" algn="just">
              <a:lnSpc>
                <a:spcPct val="115000"/>
              </a:lnSpc>
              <a:buFont typeface="Courier New" panose="02070309020205020404" pitchFamily="49" charset="0"/>
              <a:buChar char="o"/>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Fabricant : </a:t>
            </a:r>
            <a:r>
              <a:rPr lang="fr-CA" sz="1800" dirty="0" err="1">
                <a:solidFill>
                  <a:srgbClr val="000000"/>
                </a:solidFill>
                <a:latin typeface="Montserrat" panose="00000500000000000000" pitchFamily="2" charset="0"/>
                <a:ea typeface="Calibri" panose="020F0502020204030204" pitchFamily="34" charset="0"/>
                <a:cs typeface="Arial" panose="020B0604020202020204" pitchFamily="34" charset="0"/>
              </a:rPr>
              <a:t>Urschel</a:t>
            </a:r>
            <a:endPar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endParaRPr>
          </a:p>
          <a:p>
            <a:pPr marL="742950" lvl="1" indent="-285750" algn="just">
              <a:lnSpc>
                <a:spcPct val="115000"/>
              </a:lnSpc>
              <a:buFont typeface="Courier New" panose="02070309020205020404" pitchFamily="49" charset="0"/>
              <a:buChar char="o"/>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Capacité : 4500 kg/h</a:t>
            </a:r>
          </a:p>
          <a:p>
            <a:pPr marL="742950" lvl="1" indent="-285750" algn="just">
              <a:lnSpc>
                <a:spcPct val="115000"/>
              </a:lnSpc>
              <a:buFont typeface="Courier New" panose="02070309020205020404" pitchFamily="49" charset="0"/>
              <a:buChar char="o"/>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Prix : environ 90 000$ CAD</a:t>
            </a:r>
          </a:p>
          <a:p>
            <a:pPr marL="742950" lvl="1" indent="-285750" algn="just">
              <a:lnSpc>
                <a:spcPct val="115000"/>
              </a:lnSpc>
              <a:spcAft>
                <a:spcPts val="600"/>
              </a:spcAft>
              <a:buFont typeface="Courier New" panose="02070309020205020404" pitchFamily="49" charset="0"/>
              <a:buChar char="o"/>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Consommation : 30 kW</a:t>
            </a:r>
          </a:p>
          <a:p>
            <a:endParaRPr lang="fr-CA" sz="3600" dirty="0">
              <a:latin typeface="Montserrat" panose="00000500000000000000" pitchFamily="2" charset="0"/>
            </a:endParaRPr>
          </a:p>
        </p:txBody>
      </p:sp>
      <p:pic>
        <p:nvPicPr>
          <p:cNvPr id="4" name="Image 3">
            <a:extLst>
              <a:ext uri="{FF2B5EF4-FFF2-40B4-BE49-F238E27FC236}">
                <a16:creationId xmlns:a16="http://schemas.microsoft.com/office/drawing/2014/main" id="{1BCC1D7C-D36C-224A-846A-2BCE30D8E064}"/>
              </a:ext>
            </a:extLst>
          </p:cNvPr>
          <p:cNvPicPr>
            <a:picLocks noChangeAspect="1"/>
          </p:cNvPicPr>
          <p:nvPr>
            <p:custDataLst>
              <p:tags r:id="rId8"/>
            </p:custDataLst>
          </p:nvPr>
        </p:nvPicPr>
        <p:blipFill>
          <a:blip r:embed="rId13"/>
          <a:stretch>
            <a:fillRect/>
          </a:stretch>
        </p:blipFill>
        <p:spPr>
          <a:xfrm>
            <a:off x="7164371" y="523639"/>
            <a:ext cx="3832663" cy="5309411"/>
          </a:xfrm>
          <a:prstGeom prst="rect">
            <a:avLst/>
          </a:prstGeom>
        </p:spPr>
      </p:pic>
    </p:spTree>
    <p:extLst>
      <p:ext uri="{BB962C8B-B14F-4D97-AF65-F5344CB8AC3E}">
        <p14:creationId xmlns:p14="http://schemas.microsoft.com/office/powerpoint/2010/main" val="3974349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8BABE0-DD1A-3DF8-6375-789B039C62F2}"/>
              </a:ext>
            </a:extLst>
          </p:cNvPr>
          <p:cNvSpPr/>
          <p:nvPr>
            <p:custDataLst>
              <p:tags r:id="rId1"/>
            </p:custDataLst>
          </p:nvPr>
        </p:nvSpPr>
        <p:spPr>
          <a:xfrm>
            <a:off x="1" y="0"/>
            <a:ext cx="12192000" cy="6858000"/>
          </a:xfrm>
          <a:prstGeom prst="rect">
            <a:avLst/>
          </a:prstGeom>
          <a:solidFill>
            <a:srgbClr val="E14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0512CB5-DCBC-94D4-F479-EF4167076493}"/>
              </a:ext>
            </a:extLst>
          </p:cNvPr>
          <p:cNvPicPr>
            <a:picLocks noChangeAspect="1"/>
          </p:cNvPicPr>
          <p:nvPr>
            <p:custDataLst>
              <p:tags r:id="rId2"/>
            </p:custDataLst>
          </p:nvPr>
        </p:nvPicPr>
        <p:blipFill>
          <a:blip r:embed="rId6"/>
          <a:stretch>
            <a:fillRect/>
          </a:stretch>
        </p:blipFill>
        <p:spPr>
          <a:xfrm>
            <a:off x="-1" y="0"/>
            <a:ext cx="12192000" cy="6858000"/>
          </a:xfrm>
          <a:prstGeom prst="rect">
            <a:avLst/>
          </a:prstGeom>
        </p:spPr>
      </p:pic>
      <p:sp>
        <p:nvSpPr>
          <p:cNvPr id="4" name="Text Placeholder 13">
            <a:extLst>
              <a:ext uri="{FF2B5EF4-FFF2-40B4-BE49-F238E27FC236}">
                <a16:creationId xmlns:a16="http://schemas.microsoft.com/office/drawing/2014/main" id="{1D251DDE-FDA2-7471-41C0-63F676F7FD4B}"/>
              </a:ext>
            </a:extLst>
          </p:cNvPr>
          <p:cNvSpPr txBox="1">
            <a:spLocks/>
          </p:cNvSpPr>
          <p:nvPr>
            <p:custDataLst>
              <p:tags r:id="rId3"/>
            </p:custDataLst>
          </p:nvPr>
        </p:nvSpPr>
        <p:spPr>
          <a:xfrm>
            <a:off x="216824" y="1847234"/>
            <a:ext cx="8125898" cy="469496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i="0" kern="1200" spc="30" baseline="0">
                <a:solidFill>
                  <a:schemeClr val="bg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fr-CA" sz="2400" dirty="0"/>
              <a:t>Présentation du projet</a:t>
            </a:r>
          </a:p>
          <a:p>
            <a:pPr marL="457200" indent="-457200">
              <a:buFont typeface="Arial" panose="020B0604020202020204" pitchFamily="34" charset="0"/>
              <a:buChar char="•"/>
            </a:pPr>
            <a:r>
              <a:rPr lang="fr-CA" sz="2400" dirty="0"/>
              <a:t>Valorisation de la drêche</a:t>
            </a:r>
          </a:p>
          <a:p>
            <a:pPr marL="457200" indent="-457200">
              <a:buFont typeface="Arial" panose="020B0604020202020204" pitchFamily="34" charset="0"/>
              <a:buChar char="•"/>
            </a:pPr>
            <a:r>
              <a:rPr lang="fr-CA" sz="2400" dirty="0"/>
              <a:t>Transformation de la drêche</a:t>
            </a:r>
          </a:p>
          <a:p>
            <a:pPr marL="457200" indent="-457200">
              <a:buFont typeface="Arial" panose="020B0604020202020204" pitchFamily="34" charset="0"/>
              <a:buChar char="•"/>
            </a:pPr>
            <a:r>
              <a:rPr lang="fr-CA" sz="2400" dirty="0"/>
              <a:t>Calcul technico-économique</a:t>
            </a:r>
          </a:p>
          <a:p>
            <a:pPr marL="457200" indent="-457200">
              <a:buFont typeface="Arial" panose="020B0604020202020204" pitchFamily="34" charset="0"/>
              <a:buChar char="•"/>
            </a:pPr>
            <a:r>
              <a:rPr lang="fr-CA" sz="2400" dirty="0"/>
              <a:t>Interprétation des résultats</a:t>
            </a:r>
          </a:p>
          <a:p>
            <a:pPr marL="457200" indent="-457200">
              <a:buFont typeface="Arial" panose="020B0604020202020204" pitchFamily="34" charset="0"/>
              <a:buChar char="•"/>
            </a:pPr>
            <a:r>
              <a:rPr lang="fr-CA" sz="2400" dirty="0"/>
              <a:t>Conclusion</a:t>
            </a:r>
          </a:p>
        </p:txBody>
      </p:sp>
      <p:sp>
        <p:nvSpPr>
          <p:cNvPr id="5" name="Titre 1">
            <a:extLst>
              <a:ext uri="{FF2B5EF4-FFF2-40B4-BE49-F238E27FC236}">
                <a16:creationId xmlns:a16="http://schemas.microsoft.com/office/drawing/2014/main" id="{DDC0C95F-9BA6-CD04-A229-60EAE7033F15}"/>
              </a:ext>
            </a:extLst>
          </p:cNvPr>
          <p:cNvSpPr txBox="1">
            <a:spLocks/>
          </p:cNvSpPr>
          <p:nvPr>
            <p:custDataLst>
              <p:tags r:id="rId4"/>
            </p:custDataLst>
          </p:nvPr>
        </p:nvSpPr>
        <p:spPr>
          <a:xfrm>
            <a:off x="423421" y="52167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dirty="0">
                <a:solidFill>
                  <a:schemeClr val="bg1"/>
                </a:solidFill>
                <a:latin typeface="Montserrat" panose="00000500000000000000" pitchFamily="2" charset="0"/>
              </a:rPr>
              <a:t>Plan de la présentation</a:t>
            </a:r>
          </a:p>
        </p:txBody>
      </p:sp>
    </p:spTree>
    <p:extLst>
      <p:ext uri="{BB962C8B-B14F-4D97-AF65-F5344CB8AC3E}">
        <p14:creationId xmlns:p14="http://schemas.microsoft.com/office/powerpoint/2010/main" val="3478057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10"/>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10"/>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E65D2F7-C629-CF27-1025-50785C09B8C9}"/>
              </a:ext>
            </a:extLst>
          </p:cNvPr>
          <p:cNvPicPr>
            <a:picLocks noChangeAspect="1"/>
          </p:cNvPicPr>
          <p:nvPr>
            <p:custDataLst>
              <p:tags r:id="rId3"/>
            </p:custDataLst>
          </p:nvPr>
        </p:nvPicPr>
        <p:blipFill>
          <a:blip r:embed="rId11"/>
          <a:stretch>
            <a:fillRect/>
          </a:stretch>
        </p:blipFill>
        <p:spPr>
          <a:xfrm>
            <a:off x="396845" y="329413"/>
            <a:ext cx="677811" cy="673424"/>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4"/>
            </p:custDataLst>
          </p:nvPr>
        </p:nvSpPr>
        <p:spPr>
          <a:xfrm>
            <a:off x="942668" y="1024950"/>
            <a:ext cx="7852539"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Ensachage – Grande échelle</a:t>
            </a:r>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5"/>
            </p:custDataLst>
          </p:nvPr>
        </p:nvPicPr>
        <p:blipFill>
          <a:blip r:embed="rId12"/>
          <a:stretch>
            <a:fillRect/>
          </a:stretch>
        </p:blipFill>
        <p:spPr>
          <a:xfrm>
            <a:off x="10149348" y="6056736"/>
            <a:ext cx="1320800" cy="670778"/>
          </a:xfrm>
          <a:prstGeom prst="rect">
            <a:avLst/>
          </a:prstGeom>
        </p:spPr>
      </p:pic>
      <p:sp>
        <p:nvSpPr>
          <p:cNvPr id="8" name="Text Placeholder 2">
            <a:extLst>
              <a:ext uri="{FF2B5EF4-FFF2-40B4-BE49-F238E27FC236}">
                <a16:creationId xmlns:a16="http://schemas.microsoft.com/office/drawing/2014/main" id="{7EFEE659-E04F-998D-082F-5E1B046A8FE4}"/>
              </a:ext>
            </a:extLst>
          </p:cNvPr>
          <p:cNvSpPr txBox="1">
            <a:spLocks/>
          </p:cNvSpPr>
          <p:nvPr>
            <p:custDataLst>
              <p:tags r:id="rId6"/>
            </p:custDataLst>
          </p:nvPr>
        </p:nvSpPr>
        <p:spPr>
          <a:xfrm>
            <a:off x="962366" y="500482"/>
            <a:ext cx="3326829"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t>Transformation de la </a:t>
            </a:r>
            <a:r>
              <a:rPr lang="en-US" sz="1200" dirty="0" err="1"/>
              <a:t>drêche</a:t>
            </a:r>
            <a:r>
              <a:rPr lang="en-US" sz="1200" dirty="0"/>
              <a:t> </a:t>
            </a:r>
            <a:r>
              <a:rPr lang="en-US" sz="1200" dirty="0" err="1"/>
              <a:t>en</a:t>
            </a:r>
            <a:r>
              <a:rPr lang="en-US" sz="1200" dirty="0"/>
              <a:t> </a:t>
            </a:r>
            <a:r>
              <a:rPr lang="en-US" sz="1200" dirty="0" err="1"/>
              <a:t>farine</a:t>
            </a:r>
            <a:endParaRPr lang="en-US" sz="1200" dirty="0"/>
          </a:p>
        </p:txBody>
      </p:sp>
      <p:sp>
        <p:nvSpPr>
          <p:cNvPr id="11" name="ZoneTexte 10">
            <a:extLst>
              <a:ext uri="{FF2B5EF4-FFF2-40B4-BE49-F238E27FC236}">
                <a16:creationId xmlns:a16="http://schemas.microsoft.com/office/drawing/2014/main" id="{8F1EB271-A17D-9F5C-C047-012E01B2C9AE}"/>
              </a:ext>
            </a:extLst>
          </p:cNvPr>
          <p:cNvSpPr txBox="1"/>
          <p:nvPr>
            <p:custDataLst>
              <p:tags r:id="rId7"/>
            </p:custDataLst>
          </p:nvPr>
        </p:nvSpPr>
        <p:spPr>
          <a:xfrm>
            <a:off x="577393" y="1740627"/>
            <a:ext cx="5518607" cy="3862596"/>
          </a:xfrm>
          <a:prstGeom prst="rect">
            <a:avLst/>
          </a:prstGeom>
          <a:noFill/>
        </p:spPr>
        <p:txBody>
          <a:bodyPr wrap="square">
            <a:spAutoFit/>
          </a:bodyPr>
          <a:lstStyle/>
          <a:p>
            <a:pPr algn="just">
              <a:lnSpc>
                <a:spcPct val="115000"/>
              </a:lnSpc>
              <a:spcAft>
                <a:spcPts val="600"/>
              </a:spcAft>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Objectif : Mettre le produit en sac</a:t>
            </a:r>
          </a:p>
          <a:p>
            <a:pPr algn="just">
              <a:lnSpc>
                <a:spcPct val="115000"/>
              </a:lnSpc>
              <a:spcAft>
                <a:spcPts val="600"/>
              </a:spcAft>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Équipement suggéré : Ensacheuse à pression d’air</a:t>
            </a:r>
          </a:p>
          <a:p>
            <a:pPr algn="just">
              <a:lnSpc>
                <a:spcPct val="115000"/>
              </a:lnSpc>
              <a:spcAft>
                <a:spcPts val="600"/>
              </a:spcAft>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Facilite l’entreposage et la manutention du produit.</a:t>
            </a:r>
          </a:p>
          <a:p>
            <a:pPr marL="342900" indent="-342900" algn="just">
              <a:lnSpc>
                <a:spcPct val="115000"/>
              </a:lnSpc>
              <a:buFont typeface="Symbol" panose="05050102010706020507" pitchFamily="18" charset="2"/>
              <a:buChar char=""/>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Exemple : Série 770:</a:t>
            </a:r>
          </a:p>
          <a:p>
            <a:pPr marL="742950" lvl="1" indent="-285750" algn="just">
              <a:lnSpc>
                <a:spcPct val="115000"/>
              </a:lnSpc>
              <a:buFont typeface="Courier New" panose="02070309020205020404" pitchFamily="49" charset="0"/>
              <a:buChar char="o"/>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Fabricant : Premier tech</a:t>
            </a:r>
          </a:p>
          <a:p>
            <a:pPr marL="742950" lvl="1" indent="-285750" algn="just">
              <a:lnSpc>
                <a:spcPct val="115000"/>
              </a:lnSpc>
              <a:buFont typeface="Courier New" panose="02070309020205020404" pitchFamily="49" charset="0"/>
              <a:buChar char="o"/>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Capacité : 10 sacs/min</a:t>
            </a:r>
          </a:p>
          <a:p>
            <a:pPr marL="742950" lvl="1" indent="-285750" algn="just">
              <a:lnSpc>
                <a:spcPct val="115000"/>
              </a:lnSpc>
              <a:buFont typeface="Courier New" panose="02070309020205020404" pitchFamily="49" charset="0"/>
              <a:buChar char="o"/>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Prix : environ 135 000$ CAD</a:t>
            </a:r>
          </a:p>
          <a:p>
            <a:pPr marL="742950" lvl="1" indent="-285750" algn="just">
              <a:lnSpc>
                <a:spcPct val="115000"/>
              </a:lnSpc>
              <a:spcAft>
                <a:spcPts val="600"/>
              </a:spcAft>
              <a:buFont typeface="Courier New" panose="02070309020205020404" pitchFamily="49" charset="0"/>
              <a:buChar char="o"/>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Consommation : N/D</a:t>
            </a:r>
          </a:p>
          <a:p>
            <a:endParaRPr lang="fr-CA" dirty="0">
              <a:latin typeface="Montserrat" panose="00000500000000000000" pitchFamily="2" charset="0"/>
            </a:endParaRPr>
          </a:p>
        </p:txBody>
      </p:sp>
      <p:pic>
        <p:nvPicPr>
          <p:cNvPr id="10" name="Image 9">
            <a:extLst>
              <a:ext uri="{FF2B5EF4-FFF2-40B4-BE49-F238E27FC236}">
                <a16:creationId xmlns:a16="http://schemas.microsoft.com/office/drawing/2014/main" id="{A86A37BA-86A7-90F1-9510-9CFA21C921C0}"/>
              </a:ext>
            </a:extLst>
          </p:cNvPr>
          <p:cNvPicPr>
            <a:picLocks noChangeAspect="1"/>
          </p:cNvPicPr>
          <p:nvPr>
            <p:custDataLst>
              <p:tags r:id="rId8"/>
            </p:custDataLst>
          </p:nvPr>
        </p:nvPicPr>
        <p:blipFill>
          <a:blip r:embed="rId13"/>
          <a:stretch>
            <a:fillRect/>
          </a:stretch>
        </p:blipFill>
        <p:spPr>
          <a:xfrm>
            <a:off x="6777860" y="708760"/>
            <a:ext cx="4245217" cy="5022704"/>
          </a:xfrm>
          <a:prstGeom prst="rect">
            <a:avLst/>
          </a:prstGeom>
        </p:spPr>
      </p:pic>
    </p:spTree>
    <p:extLst>
      <p:ext uri="{BB962C8B-B14F-4D97-AF65-F5344CB8AC3E}">
        <p14:creationId xmlns:p14="http://schemas.microsoft.com/office/powerpoint/2010/main" val="4274439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8"/>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E65D2F7-C629-CF27-1025-50785C09B8C9}"/>
              </a:ext>
            </a:extLst>
          </p:cNvPr>
          <p:cNvPicPr>
            <a:picLocks noChangeAspect="1"/>
          </p:cNvPicPr>
          <p:nvPr>
            <p:custDataLst>
              <p:tags r:id="rId2"/>
            </p:custDataLst>
          </p:nvPr>
        </p:nvPicPr>
        <p:blipFill>
          <a:blip r:embed="rId9"/>
          <a:stretch>
            <a:fillRect/>
          </a:stretch>
        </p:blipFill>
        <p:spPr>
          <a:xfrm>
            <a:off x="396845" y="329413"/>
            <a:ext cx="677811" cy="673424"/>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3"/>
            </p:custDataLst>
          </p:nvPr>
        </p:nvSpPr>
        <p:spPr>
          <a:xfrm>
            <a:off x="962366" y="959511"/>
            <a:ext cx="10415668"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Schéma d’écoulement – production à petite échelle</a:t>
            </a:r>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4"/>
            </p:custDataLst>
          </p:nvPr>
        </p:nvPicPr>
        <p:blipFill>
          <a:blip r:embed="rId10"/>
          <a:stretch>
            <a:fillRect/>
          </a:stretch>
        </p:blipFill>
        <p:spPr>
          <a:xfrm>
            <a:off x="10149348" y="6056736"/>
            <a:ext cx="1320800" cy="670778"/>
          </a:xfrm>
          <a:prstGeom prst="rect">
            <a:avLst/>
          </a:prstGeom>
        </p:spPr>
      </p:pic>
      <p:sp>
        <p:nvSpPr>
          <p:cNvPr id="8" name="Text Placeholder 2">
            <a:extLst>
              <a:ext uri="{FF2B5EF4-FFF2-40B4-BE49-F238E27FC236}">
                <a16:creationId xmlns:a16="http://schemas.microsoft.com/office/drawing/2014/main" id="{7EFEE659-E04F-998D-082F-5E1B046A8FE4}"/>
              </a:ext>
            </a:extLst>
          </p:cNvPr>
          <p:cNvSpPr txBox="1">
            <a:spLocks/>
          </p:cNvSpPr>
          <p:nvPr>
            <p:custDataLst>
              <p:tags r:id="rId5"/>
            </p:custDataLst>
          </p:nvPr>
        </p:nvSpPr>
        <p:spPr>
          <a:xfrm>
            <a:off x="962366" y="500482"/>
            <a:ext cx="3326829"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t>Transformation de la </a:t>
            </a:r>
            <a:r>
              <a:rPr lang="en-US" sz="1200" dirty="0" err="1"/>
              <a:t>drêche</a:t>
            </a:r>
            <a:r>
              <a:rPr lang="en-US" sz="1200" dirty="0"/>
              <a:t> </a:t>
            </a:r>
            <a:r>
              <a:rPr lang="en-US" sz="1200" dirty="0" err="1"/>
              <a:t>en</a:t>
            </a:r>
            <a:r>
              <a:rPr lang="en-US" sz="1200" dirty="0"/>
              <a:t> </a:t>
            </a:r>
            <a:r>
              <a:rPr lang="en-US" sz="1200" dirty="0" err="1"/>
              <a:t>farine</a:t>
            </a:r>
            <a:endParaRPr lang="en-US" sz="1200" dirty="0"/>
          </a:p>
        </p:txBody>
      </p:sp>
      <p:sp>
        <p:nvSpPr>
          <p:cNvPr id="10" name="ZoneTexte 9">
            <a:extLst>
              <a:ext uri="{FF2B5EF4-FFF2-40B4-BE49-F238E27FC236}">
                <a16:creationId xmlns:a16="http://schemas.microsoft.com/office/drawing/2014/main" id="{563A17C4-B38D-6D00-9CC8-8183CD538E96}"/>
              </a:ext>
            </a:extLst>
          </p:cNvPr>
          <p:cNvSpPr txBox="1"/>
          <p:nvPr>
            <p:custDataLst>
              <p:tags r:id="rId6"/>
            </p:custDataLst>
          </p:nvPr>
        </p:nvSpPr>
        <p:spPr>
          <a:xfrm>
            <a:off x="5283514" y="4914797"/>
            <a:ext cx="6094520" cy="1569660"/>
          </a:xfrm>
          <a:prstGeom prst="rect">
            <a:avLst/>
          </a:prstGeom>
          <a:noFill/>
        </p:spPr>
        <p:txBody>
          <a:bodyPr wrap="square">
            <a:spAutoFit/>
          </a:bodyPr>
          <a:lstStyle/>
          <a:p>
            <a:r>
              <a:rPr lang="fr-CA" sz="1600" u="sng" dirty="0">
                <a:latin typeface="Montserrat" panose="00000500000000000000" pitchFamily="2" charset="0"/>
              </a:rPr>
              <a:t>Hypothèses posées:</a:t>
            </a:r>
          </a:p>
          <a:p>
            <a:pPr marL="285750" indent="-285750">
              <a:buFont typeface="Arial" panose="020B0604020202020204" pitchFamily="34" charset="0"/>
              <a:buChar char="•"/>
            </a:pPr>
            <a:r>
              <a:rPr lang="fr-CA" sz="1600" dirty="0">
                <a:latin typeface="Montserrat" panose="00000500000000000000" pitchFamily="2" charset="0"/>
              </a:rPr>
              <a:t>Basé sur une production de 36 </a:t>
            </a:r>
            <a:r>
              <a:rPr lang="fr-CA" sz="1600" dirty="0" err="1">
                <a:latin typeface="Montserrat" panose="00000500000000000000" pitchFamily="2" charset="0"/>
              </a:rPr>
              <a:t>tm</a:t>
            </a:r>
            <a:r>
              <a:rPr lang="fr-CA" sz="1600" dirty="0">
                <a:latin typeface="Montserrat" panose="00000500000000000000" pitchFamily="2" charset="0"/>
              </a:rPr>
              <a:t> de drêches/an</a:t>
            </a:r>
          </a:p>
          <a:p>
            <a:pPr marL="285750" indent="-285750">
              <a:buFont typeface="Arial" panose="020B0604020202020204" pitchFamily="34" charset="0"/>
              <a:buChar char="•"/>
            </a:pPr>
            <a:r>
              <a:rPr lang="fr-CA" sz="1600" dirty="0">
                <a:latin typeface="Montserrat" panose="00000500000000000000" pitchFamily="2" charset="0"/>
              </a:rPr>
              <a:t>Capacité de traitement : 18kg/h minimum</a:t>
            </a:r>
          </a:p>
          <a:p>
            <a:pPr marL="285750" indent="-285750">
              <a:buFont typeface="Arial" panose="020B0604020202020204" pitchFamily="34" charset="0"/>
              <a:buChar char="•"/>
            </a:pPr>
            <a:r>
              <a:rPr lang="fr-CA" sz="1600" dirty="0">
                <a:latin typeface="Montserrat" panose="00000500000000000000" pitchFamily="2" charset="0"/>
              </a:rPr>
              <a:t>Production de 8 heures par jour - 5 jours / semaines</a:t>
            </a:r>
          </a:p>
          <a:p>
            <a:pPr marL="285750" indent="-285750">
              <a:buFont typeface="Arial" panose="020B0604020202020204" pitchFamily="34" charset="0"/>
              <a:buChar char="•"/>
            </a:pPr>
            <a:r>
              <a:rPr lang="fr-CA" sz="1600" dirty="0">
                <a:latin typeface="Montserrat" panose="00000500000000000000" pitchFamily="2" charset="0"/>
              </a:rPr>
              <a:t>50 semaines de production par année</a:t>
            </a:r>
          </a:p>
          <a:p>
            <a:pPr marL="285750" indent="-285750">
              <a:buFont typeface="Arial" panose="020B0604020202020204" pitchFamily="34" charset="0"/>
              <a:buChar char="•"/>
            </a:pPr>
            <a:r>
              <a:rPr lang="fr-CA" sz="1600" dirty="0">
                <a:latin typeface="Montserrat" panose="00000500000000000000" pitchFamily="2" charset="0"/>
              </a:rPr>
              <a:t>Production annuelle de farine de 10 000 kg</a:t>
            </a:r>
          </a:p>
        </p:txBody>
      </p:sp>
      <p:pic>
        <p:nvPicPr>
          <p:cNvPr id="2049" name="Picture 1">
            <a:extLst>
              <a:ext uri="{FF2B5EF4-FFF2-40B4-BE49-F238E27FC236}">
                <a16:creationId xmlns:a16="http://schemas.microsoft.com/office/drawing/2014/main" id="{DE028C70-C101-732A-0520-1131D8EAF4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8630" y="1326294"/>
            <a:ext cx="8209531" cy="5434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013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BB33B82-2F5F-EF24-622E-A2A6309AD6AA}"/>
              </a:ext>
            </a:extLst>
          </p:cNvPr>
          <p:cNvPicPr>
            <a:picLocks noChangeAspect="1"/>
          </p:cNvPicPr>
          <p:nvPr/>
        </p:nvPicPr>
        <p:blipFill>
          <a:blip r:embed="rId7"/>
          <a:stretch>
            <a:fillRect/>
          </a:stretch>
        </p:blipFill>
        <p:spPr>
          <a:xfrm>
            <a:off x="6987033" y="1549417"/>
            <a:ext cx="4831880" cy="2817753"/>
          </a:xfrm>
          <a:prstGeom prst="rect">
            <a:avLst/>
          </a:prstGeom>
        </p:spPr>
      </p:pic>
      <p:pic>
        <p:nvPicPr>
          <p:cNvPr id="5" name="Picture 4">
            <a:extLst>
              <a:ext uri="{FF2B5EF4-FFF2-40B4-BE49-F238E27FC236}">
                <a16:creationId xmlns:a16="http://schemas.microsoft.com/office/drawing/2014/main" id="{FE65D2F7-C629-CF27-1025-50785C09B8C9}"/>
              </a:ext>
            </a:extLst>
          </p:cNvPr>
          <p:cNvPicPr>
            <a:picLocks noChangeAspect="1"/>
          </p:cNvPicPr>
          <p:nvPr>
            <p:custDataLst>
              <p:tags r:id="rId1"/>
            </p:custDataLst>
          </p:nvPr>
        </p:nvPicPr>
        <p:blipFill>
          <a:blip r:embed="rId8"/>
          <a:stretch>
            <a:fillRect/>
          </a:stretch>
        </p:blipFill>
        <p:spPr>
          <a:xfrm>
            <a:off x="396845" y="329413"/>
            <a:ext cx="677811" cy="673424"/>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2"/>
            </p:custDataLst>
          </p:nvPr>
        </p:nvSpPr>
        <p:spPr>
          <a:xfrm>
            <a:off x="942668" y="1024950"/>
            <a:ext cx="7852539"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Pressage – Petite échelle</a:t>
            </a:r>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3"/>
            </p:custDataLst>
          </p:nvPr>
        </p:nvPicPr>
        <p:blipFill>
          <a:blip r:embed="rId9"/>
          <a:stretch>
            <a:fillRect/>
          </a:stretch>
        </p:blipFill>
        <p:spPr>
          <a:xfrm>
            <a:off x="10149348" y="6056736"/>
            <a:ext cx="1320800" cy="670778"/>
          </a:xfrm>
          <a:prstGeom prst="rect">
            <a:avLst/>
          </a:prstGeom>
        </p:spPr>
      </p:pic>
      <p:sp>
        <p:nvSpPr>
          <p:cNvPr id="8" name="Text Placeholder 2">
            <a:extLst>
              <a:ext uri="{FF2B5EF4-FFF2-40B4-BE49-F238E27FC236}">
                <a16:creationId xmlns:a16="http://schemas.microsoft.com/office/drawing/2014/main" id="{7EFEE659-E04F-998D-082F-5E1B046A8FE4}"/>
              </a:ext>
            </a:extLst>
          </p:cNvPr>
          <p:cNvSpPr txBox="1">
            <a:spLocks/>
          </p:cNvSpPr>
          <p:nvPr>
            <p:custDataLst>
              <p:tags r:id="rId4"/>
            </p:custDataLst>
          </p:nvPr>
        </p:nvSpPr>
        <p:spPr>
          <a:xfrm>
            <a:off x="962366" y="500482"/>
            <a:ext cx="3326829"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t>Transformation de la </a:t>
            </a:r>
            <a:r>
              <a:rPr lang="en-US" sz="1200" dirty="0" err="1"/>
              <a:t>drêche</a:t>
            </a:r>
            <a:r>
              <a:rPr lang="en-US" sz="1200" dirty="0"/>
              <a:t> </a:t>
            </a:r>
            <a:r>
              <a:rPr lang="en-US" sz="1200" dirty="0" err="1"/>
              <a:t>en</a:t>
            </a:r>
            <a:r>
              <a:rPr lang="en-US" sz="1200" dirty="0"/>
              <a:t> </a:t>
            </a:r>
            <a:r>
              <a:rPr lang="en-US" sz="1200" dirty="0" err="1"/>
              <a:t>farine</a:t>
            </a:r>
            <a:endParaRPr lang="en-US" sz="1200" dirty="0"/>
          </a:p>
        </p:txBody>
      </p:sp>
      <p:sp>
        <p:nvSpPr>
          <p:cNvPr id="11" name="ZoneTexte 10">
            <a:extLst>
              <a:ext uri="{FF2B5EF4-FFF2-40B4-BE49-F238E27FC236}">
                <a16:creationId xmlns:a16="http://schemas.microsoft.com/office/drawing/2014/main" id="{8F1EB271-A17D-9F5C-C047-012E01B2C9AE}"/>
              </a:ext>
            </a:extLst>
          </p:cNvPr>
          <p:cNvSpPr txBox="1"/>
          <p:nvPr>
            <p:custDataLst>
              <p:tags r:id="rId5"/>
            </p:custDataLst>
          </p:nvPr>
        </p:nvSpPr>
        <p:spPr>
          <a:xfrm>
            <a:off x="577393" y="1740627"/>
            <a:ext cx="6094428" cy="3881575"/>
          </a:xfrm>
          <a:prstGeom prst="rect">
            <a:avLst/>
          </a:prstGeom>
          <a:noFill/>
        </p:spPr>
        <p:txBody>
          <a:bodyPr wrap="square">
            <a:spAutoFit/>
          </a:bodyPr>
          <a:lstStyle/>
          <a:p>
            <a:pPr algn="just">
              <a:lnSpc>
                <a:spcPct val="115000"/>
              </a:lnSpc>
              <a:spcAft>
                <a:spcPts val="600"/>
              </a:spcAft>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Objectif : réduction de l’humidité sous 60%</a:t>
            </a:r>
            <a:endPar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endParaRPr>
          </a:p>
          <a:p>
            <a:pPr algn="just">
              <a:lnSpc>
                <a:spcPct val="115000"/>
              </a:lnSpc>
              <a:spcAft>
                <a:spcPts val="600"/>
              </a:spcAft>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Équipement suggéré : Presse à vis </a:t>
            </a:r>
          </a:p>
          <a:p>
            <a:pPr algn="just">
              <a:lnSpc>
                <a:spcPct val="115000"/>
              </a:lnSpc>
              <a:spcAft>
                <a:spcPts val="600"/>
              </a:spcAft>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P</a:t>
            </a: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ermet de séparer une partie du liquide du produit dans une opération en continu. </a:t>
            </a:r>
          </a:p>
          <a:p>
            <a:pPr algn="just">
              <a:lnSpc>
                <a:spcPct val="115000"/>
              </a:lnSpc>
              <a:spcAft>
                <a:spcPts val="600"/>
              </a:spcAft>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Moins éne</a:t>
            </a: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rgivore que le séchage, mais moins efficace</a:t>
            </a:r>
            <a:endPar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Exemple : CP-4:</a:t>
            </a:r>
          </a:p>
          <a:p>
            <a:pPr marL="742950" lvl="1" indent="-285750" algn="just">
              <a:lnSpc>
                <a:spcPct val="115000"/>
              </a:lnSpc>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Fabricant : </a:t>
            </a:r>
            <a:r>
              <a:rPr lang="fr-CA" dirty="0">
                <a:solidFill>
                  <a:srgbClr val="000000"/>
                </a:solidFill>
                <a:latin typeface="Montserrat" panose="00000500000000000000" pitchFamily="2" charset="0"/>
                <a:ea typeface="Calibri" panose="020F0502020204030204" pitchFamily="34" charset="0"/>
                <a:cs typeface="Arial" panose="020B0604020202020204" pitchFamily="34" charset="0"/>
              </a:rPr>
              <a:t>Vincent</a:t>
            </a:r>
            <a:endPar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endParaRPr>
          </a:p>
          <a:p>
            <a:pPr marL="742950" lvl="1" indent="-285750" algn="just">
              <a:lnSpc>
                <a:spcPct val="115000"/>
              </a:lnSpc>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Capacité : </a:t>
            </a:r>
            <a:r>
              <a:rPr lang="fr-CA" dirty="0">
                <a:solidFill>
                  <a:srgbClr val="000000"/>
                </a:solidFill>
                <a:latin typeface="Montserrat" panose="00000500000000000000" pitchFamily="2" charset="0"/>
                <a:ea typeface="Calibri" panose="020F0502020204030204" pitchFamily="34" charset="0"/>
                <a:cs typeface="Arial" panose="020B0604020202020204" pitchFamily="34" charset="0"/>
              </a:rPr>
              <a:t>68 - 227</a:t>
            </a: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 kg/h</a:t>
            </a:r>
          </a:p>
          <a:p>
            <a:pPr marL="742950" lvl="1" indent="-285750" algn="just">
              <a:lnSpc>
                <a:spcPct val="115000"/>
              </a:lnSpc>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Prix : environ 35 000$ CAD</a:t>
            </a:r>
          </a:p>
          <a:p>
            <a:pPr marL="742950" lvl="1" indent="-285750" algn="just">
              <a:lnSpc>
                <a:spcPct val="115000"/>
              </a:lnSpc>
              <a:spcAft>
                <a:spcPts val="600"/>
              </a:spcAft>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Moteur : </a:t>
            </a:r>
            <a:r>
              <a:rPr lang="fr-CA" dirty="0">
                <a:solidFill>
                  <a:srgbClr val="000000"/>
                </a:solidFill>
                <a:latin typeface="Montserrat" panose="00000500000000000000" pitchFamily="2" charset="0"/>
                <a:ea typeface="Calibri" panose="020F0502020204030204" pitchFamily="34" charset="0"/>
                <a:cs typeface="Arial" panose="020B0604020202020204" pitchFamily="34" charset="0"/>
              </a:rPr>
              <a:t>2</a:t>
            </a: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 HP (7.5 kW)</a:t>
            </a:r>
          </a:p>
        </p:txBody>
      </p:sp>
    </p:spTree>
    <p:extLst>
      <p:ext uri="{BB962C8B-B14F-4D97-AF65-F5344CB8AC3E}">
        <p14:creationId xmlns:p14="http://schemas.microsoft.com/office/powerpoint/2010/main" val="2425479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9"/>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9"/>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E65D2F7-C629-CF27-1025-50785C09B8C9}"/>
              </a:ext>
            </a:extLst>
          </p:cNvPr>
          <p:cNvPicPr>
            <a:picLocks noChangeAspect="1"/>
          </p:cNvPicPr>
          <p:nvPr>
            <p:custDataLst>
              <p:tags r:id="rId3"/>
            </p:custDataLst>
          </p:nvPr>
        </p:nvPicPr>
        <p:blipFill>
          <a:blip r:embed="rId10"/>
          <a:stretch>
            <a:fillRect/>
          </a:stretch>
        </p:blipFill>
        <p:spPr>
          <a:xfrm>
            <a:off x="396845" y="329413"/>
            <a:ext cx="677811" cy="673424"/>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4"/>
            </p:custDataLst>
          </p:nvPr>
        </p:nvSpPr>
        <p:spPr>
          <a:xfrm>
            <a:off x="942668" y="1024950"/>
            <a:ext cx="7852539"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Séchage – Petite échelle</a:t>
            </a:r>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5"/>
            </p:custDataLst>
          </p:nvPr>
        </p:nvPicPr>
        <p:blipFill>
          <a:blip r:embed="rId11"/>
          <a:stretch>
            <a:fillRect/>
          </a:stretch>
        </p:blipFill>
        <p:spPr>
          <a:xfrm>
            <a:off x="10149348" y="6056736"/>
            <a:ext cx="1320800" cy="670778"/>
          </a:xfrm>
          <a:prstGeom prst="rect">
            <a:avLst/>
          </a:prstGeom>
        </p:spPr>
      </p:pic>
      <p:sp>
        <p:nvSpPr>
          <p:cNvPr id="8" name="Text Placeholder 2">
            <a:extLst>
              <a:ext uri="{FF2B5EF4-FFF2-40B4-BE49-F238E27FC236}">
                <a16:creationId xmlns:a16="http://schemas.microsoft.com/office/drawing/2014/main" id="{7EFEE659-E04F-998D-082F-5E1B046A8FE4}"/>
              </a:ext>
            </a:extLst>
          </p:cNvPr>
          <p:cNvSpPr txBox="1">
            <a:spLocks/>
          </p:cNvSpPr>
          <p:nvPr>
            <p:custDataLst>
              <p:tags r:id="rId6"/>
            </p:custDataLst>
          </p:nvPr>
        </p:nvSpPr>
        <p:spPr>
          <a:xfrm>
            <a:off x="962366" y="500482"/>
            <a:ext cx="3326829"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t>Transformation de la </a:t>
            </a:r>
            <a:r>
              <a:rPr lang="en-US" sz="1200" dirty="0" err="1"/>
              <a:t>drêche</a:t>
            </a:r>
            <a:r>
              <a:rPr lang="en-US" sz="1200" dirty="0"/>
              <a:t> </a:t>
            </a:r>
            <a:r>
              <a:rPr lang="en-US" sz="1200" dirty="0" err="1"/>
              <a:t>en</a:t>
            </a:r>
            <a:r>
              <a:rPr lang="en-US" sz="1200" dirty="0"/>
              <a:t> </a:t>
            </a:r>
            <a:r>
              <a:rPr lang="en-US" sz="1200" dirty="0" err="1"/>
              <a:t>farine</a:t>
            </a:r>
            <a:endParaRPr lang="en-US" sz="1200" dirty="0"/>
          </a:p>
        </p:txBody>
      </p:sp>
      <p:sp>
        <p:nvSpPr>
          <p:cNvPr id="11" name="ZoneTexte 10">
            <a:extLst>
              <a:ext uri="{FF2B5EF4-FFF2-40B4-BE49-F238E27FC236}">
                <a16:creationId xmlns:a16="http://schemas.microsoft.com/office/drawing/2014/main" id="{8F1EB271-A17D-9F5C-C047-012E01B2C9AE}"/>
              </a:ext>
            </a:extLst>
          </p:cNvPr>
          <p:cNvSpPr txBox="1"/>
          <p:nvPr>
            <p:custDataLst>
              <p:tags r:id="rId7"/>
            </p:custDataLst>
          </p:nvPr>
        </p:nvSpPr>
        <p:spPr>
          <a:xfrm>
            <a:off x="577393" y="1740627"/>
            <a:ext cx="5518607" cy="2942344"/>
          </a:xfrm>
          <a:prstGeom prst="rect">
            <a:avLst/>
          </a:prstGeom>
          <a:noFill/>
        </p:spPr>
        <p:txBody>
          <a:bodyPr wrap="square">
            <a:spAutoFit/>
          </a:bodyPr>
          <a:lstStyle/>
          <a:p>
            <a:pPr algn="just">
              <a:lnSpc>
                <a:spcPct val="115000"/>
              </a:lnSpc>
              <a:spcAft>
                <a:spcPts val="600"/>
              </a:spcAft>
            </a:pPr>
            <a:r>
              <a:rPr lang="fr-CA" sz="1800" dirty="0" err="1">
                <a:solidFill>
                  <a:srgbClr val="000000"/>
                </a:solidFill>
                <a:latin typeface="Montserrat" panose="00000500000000000000" pitchFamily="2" charset="0"/>
                <a:ea typeface="Calibri" panose="020F0502020204030204" pitchFamily="34" charset="0"/>
                <a:cs typeface="Arial" panose="020B0604020202020204" pitchFamily="34" charset="0"/>
              </a:rPr>
              <a:t>Déshydrateur</a:t>
            </a: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 :</a:t>
            </a:r>
          </a:p>
          <a:p>
            <a:pPr marL="342900" lvl="0" indent="-342900" algn="just">
              <a:lnSpc>
                <a:spcPct val="115000"/>
              </a:lnSpc>
              <a:buFont typeface="Symbol" panose="05050102010706020507" pitchFamily="18" charset="2"/>
              <a:buChar char=""/>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Exemple : GA-100:</a:t>
            </a:r>
          </a:p>
          <a:p>
            <a:pPr marL="742950" lvl="1" indent="-285750" algn="just">
              <a:lnSpc>
                <a:spcPct val="115000"/>
              </a:lnSpc>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Fabricant : </a:t>
            </a:r>
            <a:r>
              <a:rPr lang="fr-CA" sz="1800" dirty="0" err="1">
                <a:solidFill>
                  <a:srgbClr val="000000"/>
                </a:solidFill>
                <a:effectLst/>
                <a:latin typeface="Montserrat" panose="00000500000000000000" pitchFamily="2" charset="0"/>
                <a:ea typeface="Calibri" panose="020F0502020204030204" pitchFamily="34" charset="0"/>
                <a:cs typeface="Arial" panose="020B0604020202020204" pitchFamily="34" charset="0"/>
              </a:rPr>
              <a:t>Voghel</a:t>
            </a: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 (Gaia)</a:t>
            </a:r>
          </a:p>
          <a:p>
            <a:pPr marL="742950" lvl="1" indent="-285750" algn="just">
              <a:lnSpc>
                <a:spcPct val="115000"/>
              </a:lnSpc>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Capacité : </a:t>
            </a:r>
            <a:r>
              <a:rPr lang="fr-CA" dirty="0">
                <a:solidFill>
                  <a:srgbClr val="000000"/>
                </a:solidFill>
                <a:latin typeface="Montserrat" panose="00000500000000000000" pitchFamily="2" charset="0"/>
                <a:ea typeface="Calibri" panose="020F0502020204030204" pitchFamily="34" charset="0"/>
                <a:cs typeface="Arial" panose="020B0604020202020204" pitchFamily="34" charset="0"/>
              </a:rPr>
              <a:t>100</a:t>
            </a: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 kg/j</a:t>
            </a:r>
          </a:p>
          <a:p>
            <a:pPr marL="742950" lvl="1" indent="-285750" algn="just">
              <a:lnSpc>
                <a:spcPct val="115000"/>
              </a:lnSpc>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Prix : environ </a:t>
            </a:r>
            <a:r>
              <a:rPr lang="fr-CA" dirty="0">
                <a:solidFill>
                  <a:srgbClr val="000000"/>
                </a:solidFill>
                <a:latin typeface="Montserrat" panose="00000500000000000000" pitchFamily="2" charset="0"/>
                <a:ea typeface="Calibri" panose="020F0502020204030204" pitchFamily="34" charset="0"/>
                <a:cs typeface="Arial" panose="020B0604020202020204" pitchFamily="34" charset="0"/>
              </a:rPr>
              <a:t>75 000</a:t>
            </a: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 CAD</a:t>
            </a:r>
          </a:p>
          <a:p>
            <a:pPr marL="742950" lvl="1" indent="-285750" algn="just">
              <a:lnSpc>
                <a:spcPct val="115000"/>
              </a:lnSpc>
              <a:spcAft>
                <a:spcPts val="600"/>
              </a:spcAft>
              <a:buFont typeface="Courier New" panose="02070309020205020404" pitchFamily="49" charset="0"/>
              <a:buChar char="o"/>
            </a:pPr>
            <a:r>
              <a:rPr lang="fr-CA" sz="18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Consommation : 10,42 KW</a:t>
            </a:r>
          </a:p>
          <a:p>
            <a:pPr algn="just">
              <a:lnSpc>
                <a:spcPct val="115000"/>
              </a:lnSpc>
              <a:spcAft>
                <a:spcPts val="600"/>
              </a:spcAft>
            </a:pPr>
            <a:endParaRPr lang="fr-CA" sz="1000" dirty="0">
              <a:solidFill>
                <a:srgbClr val="000000"/>
              </a:solidFill>
              <a:latin typeface="Montserrat" panose="00000500000000000000" pitchFamily="2" charset="0"/>
              <a:ea typeface="Calibri" panose="020F0502020204030204" pitchFamily="34" charset="0"/>
              <a:cs typeface="Arial" panose="020B0604020202020204" pitchFamily="34" charset="0"/>
            </a:endParaRPr>
          </a:p>
          <a:p>
            <a:pPr lvl="1" algn="just">
              <a:lnSpc>
                <a:spcPct val="115000"/>
              </a:lnSpc>
              <a:spcAft>
                <a:spcPts val="600"/>
              </a:spcAft>
            </a:pPr>
            <a:endParaRPr lang="fr-CA" sz="1000" dirty="0">
              <a:solidFill>
                <a:srgbClr val="000000"/>
              </a:solidFill>
              <a:effectLst/>
              <a:latin typeface="Montserrat" panose="00000500000000000000" pitchFamily="2" charset="0"/>
              <a:ea typeface="Calibri" panose="020F0502020204030204" pitchFamily="34" charset="0"/>
              <a:cs typeface="Arial" panose="020B0604020202020204" pitchFamily="34" charset="0"/>
            </a:endParaRPr>
          </a:p>
          <a:p>
            <a:endParaRPr lang="fr-CA" dirty="0">
              <a:latin typeface="Montserrat" panose="00000500000000000000" pitchFamily="2" charset="0"/>
            </a:endParaRPr>
          </a:p>
        </p:txBody>
      </p:sp>
      <p:pic>
        <p:nvPicPr>
          <p:cNvPr id="3" name="Image 2">
            <a:extLst>
              <a:ext uri="{FF2B5EF4-FFF2-40B4-BE49-F238E27FC236}">
                <a16:creationId xmlns:a16="http://schemas.microsoft.com/office/drawing/2014/main" id="{122B74B4-5C7C-1CE4-EE84-66599D788262}"/>
              </a:ext>
            </a:extLst>
          </p:cNvPr>
          <p:cNvPicPr>
            <a:picLocks noChangeAspect="1"/>
          </p:cNvPicPr>
          <p:nvPr/>
        </p:nvPicPr>
        <p:blipFill>
          <a:blip r:embed="rId12"/>
          <a:stretch>
            <a:fillRect/>
          </a:stretch>
        </p:blipFill>
        <p:spPr>
          <a:xfrm>
            <a:off x="6673393" y="867266"/>
            <a:ext cx="4724445" cy="4371142"/>
          </a:xfrm>
          <a:prstGeom prst="rect">
            <a:avLst/>
          </a:prstGeom>
        </p:spPr>
      </p:pic>
    </p:spTree>
    <p:extLst>
      <p:ext uri="{BB962C8B-B14F-4D97-AF65-F5344CB8AC3E}">
        <p14:creationId xmlns:p14="http://schemas.microsoft.com/office/powerpoint/2010/main" val="1005832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9"/>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9"/>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E65D2F7-C629-CF27-1025-50785C09B8C9}"/>
              </a:ext>
            </a:extLst>
          </p:cNvPr>
          <p:cNvPicPr>
            <a:picLocks noChangeAspect="1"/>
          </p:cNvPicPr>
          <p:nvPr>
            <p:custDataLst>
              <p:tags r:id="rId3"/>
            </p:custDataLst>
          </p:nvPr>
        </p:nvPicPr>
        <p:blipFill>
          <a:blip r:embed="rId10"/>
          <a:stretch>
            <a:fillRect/>
          </a:stretch>
        </p:blipFill>
        <p:spPr>
          <a:xfrm>
            <a:off x="396845" y="329413"/>
            <a:ext cx="677811" cy="673424"/>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4"/>
            </p:custDataLst>
          </p:nvPr>
        </p:nvSpPr>
        <p:spPr>
          <a:xfrm>
            <a:off x="942668" y="1024950"/>
            <a:ext cx="7852539"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Broyage – Petite échelle</a:t>
            </a:r>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5"/>
            </p:custDataLst>
          </p:nvPr>
        </p:nvPicPr>
        <p:blipFill>
          <a:blip r:embed="rId11"/>
          <a:stretch>
            <a:fillRect/>
          </a:stretch>
        </p:blipFill>
        <p:spPr>
          <a:xfrm>
            <a:off x="10149348" y="6056736"/>
            <a:ext cx="1320800" cy="670778"/>
          </a:xfrm>
          <a:prstGeom prst="rect">
            <a:avLst/>
          </a:prstGeom>
        </p:spPr>
      </p:pic>
      <p:sp>
        <p:nvSpPr>
          <p:cNvPr id="8" name="Text Placeholder 2">
            <a:extLst>
              <a:ext uri="{FF2B5EF4-FFF2-40B4-BE49-F238E27FC236}">
                <a16:creationId xmlns:a16="http://schemas.microsoft.com/office/drawing/2014/main" id="{7EFEE659-E04F-998D-082F-5E1B046A8FE4}"/>
              </a:ext>
            </a:extLst>
          </p:cNvPr>
          <p:cNvSpPr txBox="1">
            <a:spLocks/>
          </p:cNvSpPr>
          <p:nvPr>
            <p:custDataLst>
              <p:tags r:id="rId6"/>
            </p:custDataLst>
          </p:nvPr>
        </p:nvSpPr>
        <p:spPr>
          <a:xfrm>
            <a:off x="962366" y="500482"/>
            <a:ext cx="3326829"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t>Transformation de la </a:t>
            </a:r>
            <a:r>
              <a:rPr lang="en-US" sz="1200" dirty="0" err="1"/>
              <a:t>drêche</a:t>
            </a:r>
            <a:r>
              <a:rPr lang="en-US" sz="1200" dirty="0"/>
              <a:t> </a:t>
            </a:r>
            <a:r>
              <a:rPr lang="en-US" sz="1200" dirty="0" err="1"/>
              <a:t>en</a:t>
            </a:r>
            <a:r>
              <a:rPr lang="en-US" sz="1200" dirty="0"/>
              <a:t> </a:t>
            </a:r>
            <a:r>
              <a:rPr lang="en-US" sz="1200" dirty="0" err="1"/>
              <a:t>farine</a:t>
            </a:r>
            <a:endParaRPr lang="en-US" sz="1200" dirty="0"/>
          </a:p>
        </p:txBody>
      </p:sp>
      <p:sp>
        <p:nvSpPr>
          <p:cNvPr id="11" name="ZoneTexte 10">
            <a:extLst>
              <a:ext uri="{FF2B5EF4-FFF2-40B4-BE49-F238E27FC236}">
                <a16:creationId xmlns:a16="http://schemas.microsoft.com/office/drawing/2014/main" id="{8F1EB271-A17D-9F5C-C047-012E01B2C9AE}"/>
              </a:ext>
            </a:extLst>
          </p:cNvPr>
          <p:cNvSpPr txBox="1"/>
          <p:nvPr>
            <p:custDataLst>
              <p:tags r:id="rId7"/>
            </p:custDataLst>
          </p:nvPr>
        </p:nvSpPr>
        <p:spPr>
          <a:xfrm>
            <a:off x="577393" y="1740627"/>
            <a:ext cx="5257799" cy="3821046"/>
          </a:xfrm>
          <a:prstGeom prst="rect">
            <a:avLst/>
          </a:prstGeom>
          <a:noFill/>
        </p:spPr>
        <p:txBody>
          <a:bodyPr wrap="square">
            <a:spAutoFit/>
          </a:bodyPr>
          <a:lstStyle/>
          <a:p>
            <a:pPr algn="just">
              <a:lnSpc>
                <a:spcPct val="115000"/>
              </a:lnSpc>
              <a:spcAft>
                <a:spcPts val="600"/>
              </a:spcAft>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Objectif : Réduire la drêche sèche en farine</a:t>
            </a:r>
          </a:p>
          <a:p>
            <a:pPr algn="just">
              <a:lnSpc>
                <a:spcPct val="115000"/>
              </a:lnSpc>
              <a:spcAft>
                <a:spcPts val="600"/>
              </a:spcAft>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Équipement suggéré : Broyeur </a:t>
            </a:r>
          </a:p>
          <a:p>
            <a:pPr algn="just">
              <a:lnSpc>
                <a:spcPct val="115000"/>
              </a:lnSpc>
              <a:spcAft>
                <a:spcPts val="600"/>
              </a:spcAft>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Rends le produit plus facile à incorporer dans des recettes. Réduit son volume</a:t>
            </a:r>
          </a:p>
          <a:p>
            <a:pPr marL="342900" indent="-342900" algn="just">
              <a:lnSpc>
                <a:spcPct val="115000"/>
              </a:lnSpc>
              <a:buFont typeface="Symbol" panose="05050102010706020507" pitchFamily="18" charset="2"/>
              <a:buChar char=""/>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Exemple : </a:t>
            </a:r>
            <a:r>
              <a:rPr lang="fr-CA" dirty="0">
                <a:solidFill>
                  <a:srgbClr val="000000"/>
                </a:solidFill>
                <a:latin typeface="Montserrat" panose="00000500000000000000" pitchFamily="2" charset="0"/>
                <a:ea typeface="Calibri" panose="020F0502020204030204" pitchFamily="34" charset="0"/>
                <a:cs typeface="Arial" panose="020B0604020202020204" pitchFamily="34" charset="0"/>
              </a:rPr>
              <a:t>Broyeur Polyvalent</a:t>
            </a: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a:t>
            </a:r>
          </a:p>
          <a:p>
            <a:pPr marL="742950" lvl="1" indent="-285750" algn="just">
              <a:lnSpc>
                <a:spcPct val="115000"/>
              </a:lnSpc>
              <a:buFont typeface="Courier New" panose="02070309020205020404" pitchFamily="49" charset="0"/>
              <a:buChar char="o"/>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Fabricant : Hosokawa</a:t>
            </a:r>
          </a:p>
          <a:p>
            <a:pPr marL="742950" lvl="1" indent="-285750" algn="just">
              <a:lnSpc>
                <a:spcPct val="115000"/>
              </a:lnSpc>
              <a:buFont typeface="Courier New" panose="02070309020205020404" pitchFamily="49" charset="0"/>
              <a:buChar char="o"/>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Capacité : 10 kg/h</a:t>
            </a:r>
          </a:p>
          <a:p>
            <a:pPr marL="742950" lvl="1" indent="-285750" algn="just">
              <a:lnSpc>
                <a:spcPct val="115000"/>
              </a:lnSpc>
              <a:buFont typeface="Courier New" panose="02070309020205020404" pitchFamily="49" charset="0"/>
              <a:buChar char="o"/>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Prix : environ 70 000$ CAD</a:t>
            </a:r>
          </a:p>
          <a:p>
            <a:pPr marL="742950" lvl="1" indent="-285750" algn="just">
              <a:lnSpc>
                <a:spcPct val="115000"/>
              </a:lnSpc>
              <a:spcAft>
                <a:spcPts val="600"/>
              </a:spcAft>
              <a:buFont typeface="Courier New" panose="02070309020205020404" pitchFamily="49" charset="0"/>
              <a:buChar char="o"/>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Consommation : </a:t>
            </a:r>
            <a:r>
              <a:rPr lang="fr-CA" dirty="0">
                <a:solidFill>
                  <a:srgbClr val="000000"/>
                </a:solidFill>
                <a:latin typeface="Montserrat" panose="00000500000000000000" pitchFamily="2" charset="0"/>
                <a:ea typeface="Calibri" panose="020F0502020204030204" pitchFamily="34" charset="0"/>
                <a:cs typeface="Arial" panose="020B0604020202020204" pitchFamily="34" charset="0"/>
              </a:rPr>
              <a:t>22,4</a:t>
            </a: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 kW</a:t>
            </a:r>
          </a:p>
          <a:p>
            <a:endParaRPr lang="fr-CA" sz="3600" dirty="0">
              <a:latin typeface="Montserrat" panose="00000500000000000000" pitchFamily="2" charset="0"/>
            </a:endParaRPr>
          </a:p>
        </p:txBody>
      </p:sp>
      <p:pic>
        <p:nvPicPr>
          <p:cNvPr id="3" name="Image 2">
            <a:extLst>
              <a:ext uri="{FF2B5EF4-FFF2-40B4-BE49-F238E27FC236}">
                <a16:creationId xmlns:a16="http://schemas.microsoft.com/office/drawing/2014/main" id="{A650C5DD-90CF-46D9-B33E-062AF4C2FDAD}"/>
              </a:ext>
            </a:extLst>
          </p:cNvPr>
          <p:cNvPicPr>
            <a:picLocks noChangeAspect="1"/>
          </p:cNvPicPr>
          <p:nvPr/>
        </p:nvPicPr>
        <p:blipFill>
          <a:blip r:embed="rId12"/>
          <a:stretch>
            <a:fillRect/>
          </a:stretch>
        </p:blipFill>
        <p:spPr>
          <a:xfrm>
            <a:off x="6545240" y="500482"/>
            <a:ext cx="4790018" cy="5425768"/>
          </a:xfrm>
          <a:prstGeom prst="rect">
            <a:avLst/>
          </a:prstGeom>
        </p:spPr>
      </p:pic>
    </p:spTree>
    <p:extLst>
      <p:ext uri="{BB962C8B-B14F-4D97-AF65-F5344CB8AC3E}">
        <p14:creationId xmlns:p14="http://schemas.microsoft.com/office/powerpoint/2010/main" val="600848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9"/>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9"/>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E65D2F7-C629-CF27-1025-50785C09B8C9}"/>
              </a:ext>
            </a:extLst>
          </p:cNvPr>
          <p:cNvPicPr>
            <a:picLocks noChangeAspect="1"/>
          </p:cNvPicPr>
          <p:nvPr>
            <p:custDataLst>
              <p:tags r:id="rId3"/>
            </p:custDataLst>
          </p:nvPr>
        </p:nvPicPr>
        <p:blipFill>
          <a:blip r:embed="rId10"/>
          <a:stretch>
            <a:fillRect/>
          </a:stretch>
        </p:blipFill>
        <p:spPr>
          <a:xfrm>
            <a:off x="396845" y="329413"/>
            <a:ext cx="677811" cy="673424"/>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4"/>
            </p:custDataLst>
          </p:nvPr>
        </p:nvSpPr>
        <p:spPr>
          <a:xfrm>
            <a:off x="942668" y="1024950"/>
            <a:ext cx="7852539"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Ensachage – Petite échelle</a:t>
            </a:r>
          </a:p>
        </p:txBody>
      </p:sp>
      <p:sp>
        <p:nvSpPr>
          <p:cNvPr id="8" name="Text Placeholder 2">
            <a:extLst>
              <a:ext uri="{FF2B5EF4-FFF2-40B4-BE49-F238E27FC236}">
                <a16:creationId xmlns:a16="http://schemas.microsoft.com/office/drawing/2014/main" id="{7EFEE659-E04F-998D-082F-5E1B046A8FE4}"/>
              </a:ext>
            </a:extLst>
          </p:cNvPr>
          <p:cNvSpPr txBox="1">
            <a:spLocks/>
          </p:cNvSpPr>
          <p:nvPr>
            <p:custDataLst>
              <p:tags r:id="rId5"/>
            </p:custDataLst>
          </p:nvPr>
        </p:nvSpPr>
        <p:spPr>
          <a:xfrm>
            <a:off x="962366" y="500482"/>
            <a:ext cx="3326829"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t>Transformation de la </a:t>
            </a:r>
            <a:r>
              <a:rPr lang="en-US" sz="1200" dirty="0" err="1"/>
              <a:t>drêche</a:t>
            </a:r>
            <a:r>
              <a:rPr lang="en-US" sz="1200" dirty="0"/>
              <a:t> </a:t>
            </a:r>
            <a:r>
              <a:rPr lang="en-US" sz="1200" dirty="0" err="1"/>
              <a:t>en</a:t>
            </a:r>
            <a:r>
              <a:rPr lang="en-US" sz="1200" dirty="0"/>
              <a:t> </a:t>
            </a:r>
            <a:r>
              <a:rPr lang="en-US" sz="1200" dirty="0" err="1"/>
              <a:t>farine</a:t>
            </a:r>
            <a:endParaRPr lang="en-US" sz="1200" dirty="0"/>
          </a:p>
        </p:txBody>
      </p:sp>
      <p:sp>
        <p:nvSpPr>
          <p:cNvPr id="11" name="ZoneTexte 10">
            <a:extLst>
              <a:ext uri="{FF2B5EF4-FFF2-40B4-BE49-F238E27FC236}">
                <a16:creationId xmlns:a16="http://schemas.microsoft.com/office/drawing/2014/main" id="{8F1EB271-A17D-9F5C-C047-012E01B2C9AE}"/>
              </a:ext>
            </a:extLst>
          </p:cNvPr>
          <p:cNvSpPr txBox="1"/>
          <p:nvPr>
            <p:custDataLst>
              <p:tags r:id="rId6"/>
            </p:custDataLst>
          </p:nvPr>
        </p:nvSpPr>
        <p:spPr>
          <a:xfrm>
            <a:off x="577393" y="1740627"/>
            <a:ext cx="5518607" cy="3862596"/>
          </a:xfrm>
          <a:prstGeom prst="rect">
            <a:avLst/>
          </a:prstGeom>
          <a:noFill/>
        </p:spPr>
        <p:txBody>
          <a:bodyPr wrap="square">
            <a:spAutoFit/>
          </a:bodyPr>
          <a:lstStyle/>
          <a:p>
            <a:pPr algn="just">
              <a:lnSpc>
                <a:spcPct val="115000"/>
              </a:lnSpc>
              <a:spcAft>
                <a:spcPts val="600"/>
              </a:spcAft>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Objectif : Mettre le produit en sac</a:t>
            </a:r>
          </a:p>
          <a:p>
            <a:pPr algn="just">
              <a:lnSpc>
                <a:spcPct val="115000"/>
              </a:lnSpc>
              <a:spcAft>
                <a:spcPts val="600"/>
              </a:spcAft>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Équipement suggéré : Ensacheuse semi-automatique</a:t>
            </a:r>
          </a:p>
          <a:p>
            <a:pPr algn="just">
              <a:lnSpc>
                <a:spcPct val="115000"/>
              </a:lnSpc>
              <a:spcAft>
                <a:spcPts val="600"/>
              </a:spcAft>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Facilite l’entreposage et la manutention du produit.</a:t>
            </a:r>
          </a:p>
          <a:p>
            <a:pPr marL="342900" indent="-342900" algn="just">
              <a:lnSpc>
                <a:spcPct val="115000"/>
              </a:lnSpc>
              <a:buFont typeface="Symbol" panose="05050102010706020507" pitchFamily="18" charset="2"/>
              <a:buChar char=""/>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Exemple : </a:t>
            </a:r>
            <a:r>
              <a:rPr lang="fr-CA" sz="1800" dirty="0" err="1">
                <a:solidFill>
                  <a:srgbClr val="000000"/>
                </a:solidFill>
                <a:latin typeface="Montserrat" panose="00000500000000000000" pitchFamily="2" charset="0"/>
                <a:ea typeface="Calibri" panose="020F0502020204030204" pitchFamily="34" charset="0"/>
                <a:cs typeface="Arial" panose="020B0604020202020204" pitchFamily="34" charset="0"/>
              </a:rPr>
              <a:t>PrimoLinear</a:t>
            </a: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 V5:</a:t>
            </a:r>
          </a:p>
          <a:p>
            <a:pPr marL="742950" lvl="1" indent="-285750" algn="just">
              <a:lnSpc>
                <a:spcPct val="115000"/>
              </a:lnSpc>
              <a:buFont typeface="Courier New" panose="02070309020205020404" pitchFamily="49" charset="0"/>
              <a:buChar char="o"/>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Fabricant : Premier tech</a:t>
            </a:r>
          </a:p>
          <a:p>
            <a:pPr marL="742950" lvl="1" indent="-285750" algn="just">
              <a:lnSpc>
                <a:spcPct val="115000"/>
              </a:lnSpc>
              <a:buFont typeface="Courier New" panose="02070309020205020404" pitchFamily="49" charset="0"/>
              <a:buChar char="o"/>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Capacité : 100g-1kg (</a:t>
            </a:r>
            <a:r>
              <a:rPr lang="fr-CA" dirty="0">
                <a:solidFill>
                  <a:srgbClr val="000000"/>
                </a:solidFill>
                <a:latin typeface="Montserrat" panose="00000500000000000000" pitchFamily="2" charset="0"/>
                <a:ea typeface="Calibri" panose="020F0502020204030204" pitchFamily="34" charset="0"/>
                <a:cs typeface="Arial" panose="020B0604020202020204" pitchFamily="34" charset="0"/>
              </a:rPr>
              <a:t>6-12</a:t>
            </a: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 sacs/min)</a:t>
            </a:r>
          </a:p>
          <a:p>
            <a:pPr marL="742950" lvl="1" indent="-285750" algn="just">
              <a:lnSpc>
                <a:spcPct val="115000"/>
              </a:lnSpc>
              <a:buFont typeface="Courier New" panose="02070309020205020404" pitchFamily="49" charset="0"/>
              <a:buChar char="o"/>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Prix : environ 35 000$ CAD</a:t>
            </a:r>
          </a:p>
          <a:p>
            <a:pPr marL="742950" lvl="1" indent="-285750" algn="just">
              <a:lnSpc>
                <a:spcPct val="115000"/>
              </a:lnSpc>
              <a:spcAft>
                <a:spcPts val="600"/>
              </a:spcAft>
              <a:buFont typeface="Courier New" panose="02070309020205020404" pitchFamily="49" charset="0"/>
              <a:buChar char="o"/>
            </a:pPr>
            <a:r>
              <a:rPr lang="fr-CA" sz="1800" dirty="0">
                <a:solidFill>
                  <a:srgbClr val="000000"/>
                </a:solidFill>
                <a:latin typeface="Montserrat" panose="00000500000000000000" pitchFamily="2" charset="0"/>
                <a:ea typeface="Calibri" panose="020F0502020204030204" pitchFamily="34" charset="0"/>
                <a:cs typeface="Arial" panose="020B0604020202020204" pitchFamily="34" charset="0"/>
              </a:rPr>
              <a:t>Consommation : N/D</a:t>
            </a:r>
          </a:p>
          <a:p>
            <a:endParaRPr lang="fr-CA" dirty="0">
              <a:latin typeface="Montserrat" panose="00000500000000000000" pitchFamily="2" charset="0"/>
            </a:endParaRPr>
          </a:p>
        </p:txBody>
      </p:sp>
      <p:pic>
        <p:nvPicPr>
          <p:cNvPr id="12" name="Image 11">
            <a:extLst>
              <a:ext uri="{FF2B5EF4-FFF2-40B4-BE49-F238E27FC236}">
                <a16:creationId xmlns:a16="http://schemas.microsoft.com/office/drawing/2014/main" id="{2BEBD4E1-8CE3-62BB-45A2-3ED6458FC89B}"/>
              </a:ext>
            </a:extLst>
          </p:cNvPr>
          <p:cNvPicPr>
            <a:picLocks noChangeAspect="1"/>
          </p:cNvPicPr>
          <p:nvPr/>
        </p:nvPicPr>
        <p:blipFill>
          <a:blip r:embed="rId11"/>
          <a:stretch>
            <a:fillRect/>
          </a:stretch>
        </p:blipFill>
        <p:spPr>
          <a:xfrm>
            <a:off x="6304077" y="683873"/>
            <a:ext cx="5166071" cy="5770751"/>
          </a:xfrm>
          <a:prstGeom prst="rect">
            <a:avLst/>
          </a:prstGeom>
        </p:spPr>
      </p:pic>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7"/>
            </p:custDataLst>
          </p:nvPr>
        </p:nvPicPr>
        <p:blipFill>
          <a:blip r:embed="rId12"/>
          <a:stretch>
            <a:fillRect/>
          </a:stretch>
        </p:blipFill>
        <p:spPr>
          <a:xfrm>
            <a:off x="10149348" y="6056736"/>
            <a:ext cx="1320800" cy="670778"/>
          </a:xfrm>
          <a:prstGeom prst="rect">
            <a:avLst/>
          </a:prstGeom>
        </p:spPr>
      </p:pic>
    </p:spTree>
    <p:extLst>
      <p:ext uri="{BB962C8B-B14F-4D97-AF65-F5344CB8AC3E}">
        <p14:creationId xmlns:p14="http://schemas.microsoft.com/office/powerpoint/2010/main" val="2881656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51411-6293-BD6F-A361-AFFF00E887D9}"/>
              </a:ext>
            </a:extLst>
          </p:cNvPr>
          <p:cNvSpPr/>
          <p:nvPr>
            <p:custDataLst>
              <p:tags r:id="rId1"/>
            </p:custDataLst>
          </p:nvPr>
        </p:nvSpPr>
        <p:spPr>
          <a:xfrm>
            <a:off x="1" y="0"/>
            <a:ext cx="3589866" cy="6858000"/>
          </a:xfrm>
          <a:prstGeom prst="rect">
            <a:avLst/>
          </a:prstGeom>
          <a:solidFill>
            <a:srgbClr val="F2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9">
            <a:extLst>
              <a:ext uri="{FF2B5EF4-FFF2-40B4-BE49-F238E27FC236}">
                <a16:creationId xmlns:a16="http://schemas.microsoft.com/office/drawing/2014/main" id="{083B4B50-A947-8387-8DCA-817ABDBC4B8F}"/>
              </a:ext>
            </a:extLst>
          </p:cNvPr>
          <p:cNvSpPr txBox="1">
            <a:spLocks/>
          </p:cNvSpPr>
          <p:nvPr>
            <p:custDataLst>
              <p:tags r:id="rId2"/>
            </p:custDataLst>
          </p:nvPr>
        </p:nvSpPr>
        <p:spPr>
          <a:xfrm>
            <a:off x="167420" y="1966723"/>
            <a:ext cx="3301643" cy="58794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dirty="0"/>
              <a:t>Analyse </a:t>
            </a:r>
            <a:br>
              <a:rPr lang="fr-CA" dirty="0"/>
            </a:br>
            <a:r>
              <a:rPr lang="fr-CA" dirty="0"/>
              <a:t>technico-économique</a:t>
            </a:r>
          </a:p>
        </p:txBody>
      </p:sp>
      <p:pic>
        <p:nvPicPr>
          <p:cNvPr id="7" name="Picture 6">
            <a:extLst>
              <a:ext uri="{FF2B5EF4-FFF2-40B4-BE49-F238E27FC236}">
                <a16:creationId xmlns:a16="http://schemas.microsoft.com/office/drawing/2014/main" id="{7B640D67-E215-43D3-F3E3-8933B0D15292}"/>
              </a:ext>
            </a:extLst>
          </p:cNvPr>
          <p:cNvPicPr>
            <a:picLocks noChangeAspect="1"/>
          </p:cNvPicPr>
          <p:nvPr>
            <p:custDataLst>
              <p:tags r:id="rId3"/>
            </p:custDataLst>
          </p:nvPr>
        </p:nvPicPr>
        <p:blipFill>
          <a:blip r:embed="rId8"/>
          <a:stretch>
            <a:fillRect/>
          </a:stretch>
        </p:blipFill>
        <p:spPr>
          <a:xfrm>
            <a:off x="10149348" y="6056736"/>
            <a:ext cx="1320800" cy="670778"/>
          </a:xfrm>
          <a:prstGeom prst="rect">
            <a:avLst/>
          </a:prstGeom>
        </p:spPr>
      </p:pic>
      <p:sp>
        <p:nvSpPr>
          <p:cNvPr id="9" name="Espace réservé du contenu 2">
            <a:extLst>
              <a:ext uri="{FF2B5EF4-FFF2-40B4-BE49-F238E27FC236}">
                <a16:creationId xmlns:a16="http://schemas.microsoft.com/office/drawing/2014/main" id="{DD59D19C-6006-5213-704F-DA3B196A4B01}"/>
              </a:ext>
            </a:extLst>
          </p:cNvPr>
          <p:cNvSpPr txBox="1">
            <a:spLocks/>
          </p:cNvSpPr>
          <p:nvPr>
            <p:custDataLst>
              <p:tags r:id="rId4"/>
            </p:custDataLst>
          </p:nvPr>
        </p:nvSpPr>
        <p:spPr>
          <a:xfrm>
            <a:off x="3864990" y="923827"/>
            <a:ext cx="8327009" cy="57032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000" dirty="0">
                <a:latin typeface="Montserrat" panose="00000500000000000000" pitchFamily="2" charset="0"/>
              </a:rPr>
              <a:t>Méthode utilisée</a:t>
            </a:r>
          </a:p>
          <a:p>
            <a:pPr lvl="1"/>
            <a:r>
              <a:rPr lang="fr-CA" sz="1800" dirty="0">
                <a:latin typeface="Montserrat" panose="00000500000000000000" pitchFamily="2" charset="0"/>
              </a:rPr>
              <a:t>Estimation par pourcentage du prix total des équipements</a:t>
            </a:r>
          </a:p>
          <a:p>
            <a:pPr lvl="1"/>
            <a:r>
              <a:rPr lang="fr-CA" sz="1800" dirty="0">
                <a:latin typeface="Montserrat" panose="00000500000000000000" pitchFamily="2" charset="0"/>
              </a:rPr>
              <a:t>Étude de classe 5 selon l’AACE</a:t>
            </a:r>
          </a:p>
          <a:p>
            <a:r>
              <a:rPr lang="fr-CA" sz="2000" dirty="0">
                <a:latin typeface="Montserrat" panose="00000500000000000000" pitchFamily="2" charset="0"/>
              </a:rPr>
              <a:t>Scénarios</a:t>
            </a:r>
          </a:p>
          <a:p>
            <a:pPr lvl="1"/>
            <a:r>
              <a:rPr lang="fr-CA" sz="1800" dirty="0">
                <a:latin typeface="Montserrat" panose="00000500000000000000" pitchFamily="2" charset="0"/>
              </a:rPr>
              <a:t>Scénario 1 : Scénario avec les équipements de séchage le moins coûteux (Gaia) et une production de </a:t>
            </a:r>
            <a:r>
              <a:rPr lang="fr-CA" sz="1800" b="1" dirty="0">
                <a:latin typeface="Montserrat" panose="00000500000000000000" pitchFamily="2" charset="0"/>
              </a:rPr>
              <a:t>200 tonnes par an</a:t>
            </a:r>
          </a:p>
          <a:p>
            <a:pPr lvl="1"/>
            <a:r>
              <a:rPr lang="fr-CA" sz="1800" dirty="0">
                <a:latin typeface="Montserrat" panose="00000500000000000000" pitchFamily="2" charset="0"/>
              </a:rPr>
              <a:t>Scénario 2 : Scénario avec les équipements de séchage le plus coûteux (</a:t>
            </a:r>
            <a:r>
              <a:rPr lang="fr-CA" sz="1800" dirty="0" err="1">
                <a:latin typeface="Montserrat" panose="00000500000000000000" pitchFamily="2" charset="0"/>
              </a:rPr>
              <a:t>Harter</a:t>
            </a:r>
            <a:r>
              <a:rPr lang="fr-CA" sz="1800" dirty="0">
                <a:latin typeface="Montserrat" panose="00000500000000000000" pitchFamily="2" charset="0"/>
              </a:rPr>
              <a:t>) et une production de </a:t>
            </a:r>
            <a:r>
              <a:rPr lang="fr-CA" sz="1800" b="1" dirty="0">
                <a:latin typeface="Montserrat" panose="00000500000000000000" pitchFamily="2" charset="0"/>
              </a:rPr>
              <a:t>250 tonnes par an</a:t>
            </a:r>
          </a:p>
          <a:p>
            <a:r>
              <a:rPr lang="fr-CA" sz="2000" dirty="0">
                <a:latin typeface="Montserrat" panose="00000500000000000000" pitchFamily="2" charset="0"/>
              </a:rPr>
              <a:t>Hypothèses:</a:t>
            </a:r>
          </a:p>
          <a:p>
            <a:pPr lvl="1"/>
            <a:r>
              <a:rPr lang="fr-CA" sz="1800" dirty="0">
                <a:latin typeface="Montserrat" panose="00000500000000000000" pitchFamily="2" charset="0"/>
              </a:rPr>
              <a:t>Amortissement:</a:t>
            </a:r>
          </a:p>
          <a:p>
            <a:pPr lvl="2"/>
            <a:r>
              <a:rPr lang="fr-CA" sz="1600" dirty="0">
                <a:latin typeface="Montserrat" panose="00000500000000000000" pitchFamily="2" charset="0"/>
              </a:rPr>
              <a:t>Équipements : 7 ans</a:t>
            </a:r>
          </a:p>
          <a:p>
            <a:pPr lvl="2"/>
            <a:r>
              <a:rPr lang="fr-CA" sz="1600" dirty="0">
                <a:latin typeface="Montserrat" panose="00000500000000000000" pitchFamily="2" charset="0"/>
              </a:rPr>
              <a:t>Bâtiment : 25 ans</a:t>
            </a:r>
          </a:p>
          <a:p>
            <a:pPr lvl="1"/>
            <a:r>
              <a:rPr lang="fr-CA" sz="1800" dirty="0">
                <a:latin typeface="Montserrat" panose="00000500000000000000" pitchFamily="2" charset="0"/>
              </a:rPr>
              <a:t>Taux d’intérêt : 10%</a:t>
            </a:r>
          </a:p>
          <a:p>
            <a:r>
              <a:rPr lang="fr-CA" sz="2000" dirty="0">
                <a:latin typeface="Montserrat" panose="00000500000000000000" pitchFamily="2" charset="0"/>
              </a:rPr>
              <a:t>Limitations :</a:t>
            </a:r>
          </a:p>
          <a:p>
            <a:pPr lvl="1"/>
            <a:r>
              <a:rPr lang="fr-CA" sz="1800" dirty="0">
                <a:latin typeface="Montserrat" panose="00000500000000000000" pitchFamily="2" charset="0"/>
              </a:rPr>
              <a:t>Estimé effectué sur les CAPEX seulement. Ne considère pas les coûts d’opération (électricité, main d’œuvre, entretient, transport, etc.)</a:t>
            </a:r>
          </a:p>
          <a:p>
            <a:pPr lvl="1"/>
            <a:r>
              <a:rPr lang="fr-CA" sz="1800" dirty="0">
                <a:latin typeface="Montserrat" panose="00000500000000000000" pitchFamily="2" charset="0"/>
              </a:rPr>
              <a:t>Marge d’erreur de ±30%-50%</a:t>
            </a:r>
          </a:p>
          <a:p>
            <a:endParaRPr lang="fr-CA" sz="2000" dirty="0">
              <a:latin typeface="Montserrat" panose="00000500000000000000" pitchFamily="2" charset="0"/>
            </a:endParaRPr>
          </a:p>
          <a:p>
            <a:endParaRPr lang="fr-CA" sz="2000" dirty="0">
              <a:latin typeface="Montserrat" panose="00000500000000000000" pitchFamily="2" charset="0"/>
            </a:endParaRPr>
          </a:p>
        </p:txBody>
      </p:sp>
      <p:pic>
        <p:nvPicPr>
          <p:cNvPr id="10" name="Picture 4">
            <a:extLst>
              <a:ext uri="{FF2B5EF4-FFF2-40B4-BE49-F238E27FC236}">
                <a16:creationId xmlns:a16="http://schemas.microsoft.com/office/drawing/2014/main" id="{77BF05AE-1FC1-507D-8974-B8E23C669449}"/>
              </a:ext>
            </a:extLst>
          </p:cNvPr>
          <p:cNvPicPr>
            <a:picLocks noChangeAspect="1"/>
          </p:cNvPicPr>
          <p:nvPr>
            <p:custDataLst>
              <p:tags r:id="rId5"/>
            </p:custDataLst>
          </p:nvPr>
        </p:nvPicPr>
        <p:blipFill>
          <a:blip r:embed="rId9"/>
          <a:stretch>
            <a:fillRect/>
          </a:stretch>
        </p:blipFill>
        <p:spPr>
          <a:xfrm>
            <a:off x="396845" y="329413"/>
            <a:ext cx="677811" cy="673424"/>
          </a:xfrm>
          <a:prstGeom prst="rect">
            <a:avLst/>
          </a:prstGeom>
        </p:spPr>
      </p:pic>
      <p:sp>
        <p:nvSpPr>
          <p:cNvPr id="11" name="Text Placeholder 2">
            <a:extLst>
              <a:ext uri="{FF2B5EF4-FFF2-40B4-BE49-F238E27FC236}">
                <a16:creationId xmlns:a16="http://schemas.microsoft.com/office/drawing/2014/main" id="{8C1F8724-1FB6-AB0A-8D57-1A9DD4CE465D}"/>
              </a:ext>
            </a:extLst>
          </p:cNvPr>
          <p:cNvSpPr txBox="1">
            <a:spLocks/>
          </p:cNvSpPr>
          <p:nvPr>
            <p:custDataLst>
              <p:tags r:id="rId6"/>
            </p:custDataLst>
          </p:nvPr>
        </p:nvSpPr>
        <p:spPr>
          <a:xfrm>
            <a:off x="962366" y="500482"/>
            <a:ext cx="3326829"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err="1"/>
              <a:t>Analyse</a:t>
            </a:r>
            <a:r>
              <a:rPr lang="en-US" sz="1200" dirty="0"/>
              <a:t> </a:t>
            </a:r>
            <a:r>
              <a:rPr lang="fr-CA" sz="1200" dirty="0"/>
              <a:t>technico-économique</a:t>
            </a:r>
          </a:p>
        </p:txBody>
      </p:sp>
      <p:sp>
        <p:nvSpPr>
          <p:cNvPr id="3" name="ZoneTexte 2">
            <a:extLst>
              <a:ext uri="{FF2B5EF4-FFF2-40B4-BE49-F238E27FC236}">
                <a16:creationId xmlns:a16="http://schemas.microsoft.com/office/drawing/2014/main" id="{CA2661A0-E7E7-9F9D-9C89-FEA08EFD9448}"/>
              </a:ext>
            </a:extLst>
          </p:cNvPr>
          <p:cNvSpPr txBox="1"/>
          <p:nvPr/>
        </p:nvSpPr>
        <p:spPr>
          <a:xfrm>
            <a:off x="3864990" y="203200"/>
            <a:ext cx="6772530" cy="461665"/>
          </a:xfrm>
          <a:prstGeom prst="rect">
            <a:avLst/>
          </a:prstGeom>
          <a:noFill/>
        </p:spPr>
        <p:txBody>
          <a:bodyPr wrap="square" rtlCol="0">
            <a:spAutoFit/>
          </a:bodyPr>
          <a:lstStyle/>
          <a:p>
            <a:r>
              <a:rPr lang="fr-CA" sz="2400" b="1" dirty="0"/>
              <a:t>Production Grande échelle</a:t>
            </a:r>
          </a:p>
        </p:txBody>
      </p:sp>
    </p:spTree>
    <p:extLst>
      <p:ext uri="{BB962C8B-B14F-4D97-AF65-F5344CB8AC3E}">
        <p14:creationId xmlns:p14="http://schemas.microsoft.com/office/powerpoint/2010/main" val="878383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9">
            <a:extLst>
              <a:ext uri="{FF2B5EF4-FFF2-40B4-BE49-F238E27FC236}">
                <a16:creationId xmlns:a16="http://schemas.microsoft.com/office/drawing/2014/main" id="{EB6CEC39-E817-F053-D896-F7AAC8B7867F}"/>
              </a:ext>
            </a:extLst>
          </p:cNvPr>
          <p:cNvSpPr txBox="1">
            <a:spLocks/>
          </p:cNvSpPr>
          <p:nvPr>
            <p:custDataLst>
              <p:tags r:id="rId1"/>
            </p:custDataLst>
          </p:nvPr>
        </p:nvSpPr>
        <p:spPr>
          <a:xfrm>
            <a:off x="793750" y="1031592"/>
            <a:ext cx="6087817" cy="47584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dirty="0"/>
              <a:t>Analyse technico-économique – Grande échelle</a:t>
            </a:r>
          </a:p>
        </p:txBody>
      </p:sp>
      <p:pic>
        <p:nvPicPr>
          <p:cNvPr id="4" name="Picture 3">
            <a:extLst>
              <a:ext uri="{FF2B5EF4-FFF2-40B4-BE49-F238E27FC236}">
                <a16:creationId xmlns:a16="http://schemas.microsoft.com/office/drawing/2014/main" id="{34572C98-6B51-C041-51DA-C6439C173A9F}"/>
              </a:ext>
            </a:extLst>
          </p:cNvPr>
          <p:cNvPicPr>
            <a:picLocks noChangeAspect="1"/>
          </p:cNvPicPr>
          <p:nvPr>
            <p:custDataLst>
              <p:tags r:id="rId2"/>
            </p:custDataLst>
          </p:nvPr>
        </p:nvPicPr>
        <p:blipFill>
          <a:blip r:embed="rId7"/>
          <a:stretch>
            <a:fillRect/>
          </a:stretch>
        </p:blipFill>
        <p:spPr>
          <a:xfrm>
            <a:off x="10149348" y="6056736"/>
            <a:ext cx="1320800" cy="670778"/>
          </a:xfrm>
          <a:prstGeom prst="rect">
            <a:avLst/>
          </a:prstGeom>
        </p:spPr>
      </p:pic>
      <p:sp>
        <p:nvSpPr>
          <p:cNvPr id="10" name="ZoneTexte 9">
            <a:extLst>
              <a:ext uri="{FF2B5EF4-FFF2-40B4-BE49-F238E27FC236}">
                <a16:creationId xmlns:a16="http://schemas.microsoft.com/office/drawing/2014/main" id="{9A376D5D-E5B4-642C-7022-9BDA1D67BA02}"/>
              </a:ext>
            </a:extLst>
          </p:cNvPr>
          <p:cNvSpPr txBox="1"/>
          <p:nvPr>
            <p:custDataLst>
              <p:tags r:id="rId3"/>
            </p:custDataLst>
          </p:nvPr>
        </p:nvSpPr>
        <p:spPr>
          <a:xfrm>
            <a:off x="5893417" y="5658264"/>
            <a:ext cx="5975758" cy="738664"/>
          </a:xfrm>
          <a:prstGeom prst="rect">
            <a:avLst/>
          </a:prstGeom>
          <a:noFill/>
        </p:spPr>
        <p:txBody>
          <a:bodyPr wrap="square" rtlCol="0">
            <a:spAutoFit/>
          </a:bodyPr>
          <a:lstStyle/>
          <a:p>
            <a:pPr marL="742950" lvl="1" indent="-285750">
              <a:buFont typeface="Arial" panose="020B0604020202020204" pitchFamily="34" charset="0"/>
              <a:buChar char="•"/>
            </a:pPr>
            <a:r>
              <a:rPr lang="fr-CA" sz="1400" dirty="0"/>
              <a:t>Estimé effectué sur les CAPEX seulement. Ne considère pas les coûts d’opération (électricité, main d’œuvre, entretien, transport, etc.)</a:t>
            </a:r>
          </a:p>
          <a:p>
            <a:pPr marL="742950" lvl="1" indent="-285750">
              <a:buFont typeface="Arial" panose="020B0604020202020204" pitchFamily="34" charset="0"/>
              <a:buChar char="•"/>
            </a:pPr>
            <a:r>
              <a:rPr lang="fr-CA" sz="1400" dirty="0"/>
              <a:t>Marge d’erreur de ±30%-50%</a:t>
            </a:r>
          </a:p>
        </p:txBody>
      </p:sp>
      <p:pic>
        <p:nvPicPr>
          <p:cNvPr id="11" name="Picture 4">
            <a:extLst>
              <a:ext uri="{FF2B5EF4-FFF2-40B4-BE49-F238E27FC236}">
                <a16:creationId xmlns:a16="http://schemas.microsoft.com/office/drawing/2014/main" id="{40EB7A92-F739-535D-B19B-6F58BDD10877}"/>
              </a:ext>
            </a:extLst>
          </p:cNvPr>
          <p:cNvPicPr>
            <a:picLocks noChangeAspect="1"/>
          </p:cNvPicPr>
          <p:nvPr>
            <p:custDataLst>
              <p:tags r:id="rId4"/>
            </p:custDataLst>
          </p:nvPr>
        </p:nvPicPr>
        <p:blipFill>
          <a:blip r:embed="rId8"/>
          <a:stretch>
            <a:fillRect/>
          </a:stretch>
        </p:blipFill>
        <p:spPr>
          <a:xfrm>
            <a:off x="396845" y="329413"/>
            <a:ext cx="677811" cy="673424"/>
          </a:xfrm>
          <a:prstGeom prst="rect">
            <a:avLst/>
          </a:prstGeom>
        </p:spPr>
      </p:pic>
      <p:sp>
        <p:nvSpPr>
          <p:cNvPr id="12" name="Text Placeholder 2">
            <a:extLst>
              <a:ext uri="{FF2B5EF4-FFF2-40B4-BE49-F238E27FC236}">
                <a16:creationId xmlns:a16="http://schemas.microsoft.com/office/drawing/2014/main" id="{A6B468E2-33CB-C822-5365-25BDF0835346}"/>
              </a:ext>
            </a:extLst>
          </p:cNvPr>
          <p:cNvSpPr txBox="1">
            <a:spLocks/>
          </p:cNvSpPr>
          <p:nvPr>
            <p:custDataLst>
              <p:tags r:id="rId5"/>
            </p:custDataLst>
          </p:nvPr>
        </p:nvSpPr>
        <p:spPr>
          <a:xfrm>
            <a:off x="962366" y="500482"/>
            <a:ext cx="3326829"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CA" sz="1200" dirty="0"/>
              <a:t>Analyse technico-économique</a:t>
            </a:r>
          </a:p>
        </p:txBody>
      </p:sp>
      <p:graphicFrame>
        <p:nvGraphicFramePr>
          <p:cNvPr id="5" name="Tableau 4">
            <a:extLst>
              <a:ext uri="{FF2B5EF4-FFF2-40B4-BE49-F238E27FC236}">
                <a16:creationId xmlns:a16="http://schemas.microsoft.com/office/drawing/2014/main" id="{90B7CA03-AFAC-14F5-3F36-11B35ADF5DDE}"/>
              </a:ext>
            </a:extLst>
          </p:cNvPr>
          <p:cNvGraphicFramePr>
            <a:graphicFrameLocks noGrp="1"/>
          </p:cNvGraphicFramePr>
          <p:nvPr>
            <p:extLst>
              <p:ext uri="{D42A27DB-BD31-4B8C-83A1-F6EECF244321}">
                <p14:modId xmlns:p14="http://schemas.microsoft.com/office/powerpoint/2010/main" val="4185906542"/>
              </p:ext>
            </p:extLst>
          </p:nvPr>
        </p:nvGraphicFramePr>
        <p:xfrm>
          <a:off x="793750" y="1367790"/>
          <a:ext cx="5199380" cy="5160794"/>
        </p:xfrm>
        <a:graphic>
          <a:graphicData uri="http://schemas.openxmlformats.org/drawingml/2006/table">
            <a:tbl>
              <a:tblPr>
                <a:tableStyleId>{5C22544A-7EE6-4342-B048-85BDC9FD1C3A}</a:tableStyleId>
              </a:tblPr>
              <a:tblGrid>
                <a:gridCol w="2322747">
                  <a:extLst>
                    <a:ext uri="{9D8B030D-6E8A-4147-A177-3AD203B41FA5}">
                      <a16:colId xmlns:a16="http://schemas.microsoft.com/office/drawing/2014/main" val="2339725313"/>
                    </a:ext>
                  </a:extLst>
                </a:gridCol>
                <a:gridCol w="946966">
                  <a:extLst>
                    <a:ext uri="{9D8B030D-6E8A-4147-A177-3AD203B41FA5}">
                      <a16:colId xmlns:a16="http://schemas.microsoft.com/office/drawing/2014/main" val="2054771676"/>
                    </a:ext>
                  </a:extLst>
                </a:gridCol>
                <a:gridCol w="929099">
                  <a:extLst>
                    <a:ext uri="{9D8B030D-6E8A-4147-A177-3AD203B41FA5}">
                      <a16:colId xmlns:a16="http://schemas.microsoft.com/office/drawing/2014/main" val="594956052"/>
                    </a:ext>
                  </a:extLst>
                </a:gridCol>
                <a:gridCol w="1000568">
                  <a:extLst>
                    <a:ext uri="{9D8B030D-6E8A-4147-A177-3AD203B41FA5}">
                      <a16:colId xmlns:a16="http://schemas.microsoft.com/office/drawing/2014/main" val="1893207033"/>
                    </a:ext>
                  </a:extLst>
                </a:gridCol>
              </a:tblGrid>
              <a:tr h="131012">
                <a:tc>
                  <a:txBody>
                    <a:bodyPr/>
                    <a:lstStyle/>
                    <a:p>
                      <a:pPr algn="l" fontAlgn="b"/>
                      <a:r>
                        <a:rPr lang="fr-CA" sz="800" u="none" strike="noStrike">
                          <a:effectLst/>
                        </a:rPr>
                        <a:t>Tableau 1 : Investissement en capital fixe </a:t>
                      </a:r>
                      <a:endParaRPr lang="fr-CA" sz="800" b="0" i="0" u="none" strike="noStrike">
                        <a:solidFill>
                          <a:srgbClr val="000000"/>
                        </a:solidFill>
                        <a:effectLst/>
                        <a:latin typeface="Calibri" panose="020F0502020204030204" pitchFamily="34" charset="0"/>
                      </a:endParaRPr>
                    </a:p>
                  </a:txBody>
                  <a:tcPr marL="5255" marR="5255" marT="5255" marB="0" anchor="b"/>
                </a:tc>
                <a:tc>
                  <a:txBody>
                    <a:bodyPr/>
                    <a:lstStyle/>
                    <a:p>
                      <a:pPr algn="l" fontAlgn="b"/>
                      <a:endParaRPr lang="fr-CA" sz="800" b="0" i="0" u="none" strike="noStrike">
                        <a:solidFill>
                          <a:srgbClr val="000000"/>
                        </a:solidFill>
                        <a:effectLst/>
                        <a:latin typeface="Calibri" panose="020F0502020204030204" pitchFamily="34" charset="0"/>
                      </a:endParaRPr>
                    </a:p>
                  </a:txBody>
                  <a:tcPr marL="5255" marR="5255" marT="5255" marB="0" anchor="b"/>
                </a:tc>
                <a:tc>
                  <a:txBody>
                    <a:bodyPr/>
                    <a:lstStyle/>
                    <a:p>
                      <a:pPr algn="l" fontAlgn="b"/>
                      <a:endParaRPr lang="fr-CA" sz="800" b="0" i="0" u="none" strike="noStrike">
                        <a:solidFill>
                          <a:srgbClr val="000000"/>
                        </a:solidFill>
                        <a:effectLst/>
                        <a:latin typeface="Calibri" panose="020F0502020204030204" pitchFamily="34" charset="0"/>
                      </a:endParaRPr>
                    </a:p>
                  </a:txBody>
                  <a:tcPr marL="5255" marR="5255" marT="5255" marB="0" anchor="b"/>
                </a:tc>
                <a:tc>
                  <a:txBody>
                    <a:bodyPr/>
                    <a:lstStyle/>
                    <a:p>
                      <a:pPr algn="l" fontAlgn="b"/>
                      <a:endParaRPr lang="fr-CA" sz="800" b="0" i="0" u="none" strike="noStrike" dirty="0">
                        <a:solidFill>
                          <a:srgbClr val="000000"/>
                        </a:solidFill>
                        <a:effectLst/>
                        <a:latin typeface="Calibri" panose="020F0502020204030204" pitchFamily="34" charset="0"/>
                      </a:endParaRPr>
                    </a:p>
                  </a:txBody>
                  <a:tcPr marL="5255" marR="5255" marT="5255" marB="0" anchor="b"/>
                </a:tc>
                <a:extLst>
                  <a:ext uri="{0D108BD9-81ED-4DB2-BD59-A6C34878D82A}">
                    <a16:rowId xmlns:a16="http://schemas.microsoft.com/office/drawing/2014/main" val="3775789138"/>
                  </a:ext>
                </a:extLst>
              </a:tr>
              <a:tr h="151974">
                <a:tc>
                  <a:txBody>
                    <a:bodyPr/>
                    <a:lstStyle/>
                    <a:p>
                      <a:pPr algn="ctr" fontAlgn="ctr"/>
                      <a:r>
                        <a:rPr lang="fr-CA" sz="800" u="none" strike="noStrike">
                          <a:effectLst/>
                        </a:rPr>
                        <a:t>Description </a:t>
                      </a:r>
                      <a:endParaRPr lang="fr-CA" sz="800" b="1" i="0" u="none" strike="noStrike">
                        <a:solidFill>
                          <a:srgbClr val="000000"/>
                        </a:solidFill>
                        <a:effectLst/>
                        <a:latin typeface="Segoe UI Light" panose="020B0502040204020203" pitchFamily="34" charset="0"/>
                      </a:endParaRPr>
                    </a:p>
                  </a:txBody>
                  <a:tcPr marL="5255" marR="5255" marT="5255" marB="0" anchor="ctr"/>
                </a:tc>
                <a:tc>
                  <a:txBody>
                    <a:bodyPr/>
                    <a:lstStyle/>
                    <a:p>
                      <a:pPr algn="ctr" fontAlgn="ctr"/>
                      <a:r>
                        <a:rPr lang="fr-CA" sz="800" u="none" strike="noStrike">
                          <a:effectLst/>
                        </a:rPr>
                        <a:t>Pourcentage </a:t>
                      </a:r>
                      <a:endParaRPr lang="fr-CA" sz="800" b="1" i="0" u="none" strike="noStrike">
                        <a:solidFill>
                          <a:srgbClr val="000000"/>
                        </a:solidFill>
                        <a:effectLst/>
                        <a:latin typeface="Segoe UI Light" panose="020B0502040204020203" pitchFamily="34" charset="0"/>
                      </a:endParaRPr>
                    </a:p>
                  </a:txBody>
                  <a:tcPr marL="5255" marR="5255" marT="5255" marB="0" anchor="ctr"/>
                </a:tc>
                <a:tc>
                  <a:txBody>
                    <a:bodyPr/>
                    <a:lstStyle/>
                    <a:p>
                      <a:pPr algn="ctr" fontAlgn="ctr"/>
                      <a:r>
                        <a:rPr lang="fr-CA" sz="800" b="1" u="none" strike="noStrike" dirty="0">
                          <a:effectLst/>
                        </a:rPr>
                        <a:t>Scénario  1  </a:t>
                      </a:r>
                      <a:endParaRPr lang="fr-CA" sz="800" b="1" i="0" u="none" strike="noStrike" dirty="0">
                        <a:solidFill>
                          <a:srgbClr val="000000"/>
                        </a:solidFill>
                        <a:effectLst/>
                        <a:latin typeface="Segoe UI Light" panose="020B0502040204020203" pitchFamily="34" charset="0"/>
                      </a:endParaRPr>
                    </a:p>
                  </a:txBody>
                  <a:tcPr marL="5255" marR="5255" marT="5255" marB="0" anchor="ctr"/>
                </a:tc>
                <a:tc>
                  <a:txBody>
                    <a:bodyPr/>
                    <a:lstStyle/>
                    <a:p>
                      <a:pPr algn="ctr" fontAlgn="ctr"/>
                      <a:r>
                        <a:rPr lang="fr-CA" sz="800" b="1" u="none" strike="noStrike" dirty="0">
                          <a:effectLst/>
                        </a:rPr>
                        <a:t>Scénario 2</a:t>
                      </a:r>
                      <a:endParaRPr lang="fr-CA" sz="800" b="1" i="0" u="none" strike="noStrike" dirty="0">
                        <a:solidFill>
                          <a:srgbClr val="000000"/>
                        </a:solidFill>
                        <a:effectLst/>
                        <a:latin typeface="Segoe UI Light" panose="020B0502040204020203" pitchFamily="34" charset="0"/>
                      </a:endParaRPr>
                    </a:p>
                  </a:txBody>
                  <a:tcPr marL="5255" marR="5255" marT="5255" marB="0" anchor="ctr"/>
                </a:tc>
                <a:extLst>
                  <a:ext uri="{0D108BD9-81ED-4DB2-BD59-A6C34878D82A}">
                    <a16:rowId xmlns:a16="http://schemas.microsoft.com/office/drawing/2014/main" val="2349680733"/>
                  </a:ext>
                </a:extLst>
              </a:tr>
              <a:tr h="151974">
                <a:tc gridSpan="4">
                  <a:txBody>
                    <a:bodyPr/>
                    <a:lstStyle/>
                    <a:p>
                      <a:pPr algn="ctr" fontAlgn="ctr"/>
                      <a:r>
                        <a:rPr lang="fr-CA" sz="800" u="none" strike="noStrike">
                          <a:effectLst/>
                        </a:rPr>
                        <a:t>Coûts directs </a:t>
                      </a:r>
                      <a:endParaRPr lang="fr-CA" sz="800" b="1" i="0" u="none" strike="noStrike">
                        <a:solidFill>
                          <a:srgbClr val="000000"/>
                        </a:solidFill>
                        <a:effectLst/>
                        <a:latin typeface="Segoe UI Light" panose="020B0502040204020203" pitchFamily="34" charset="0"/>
                      </a:endParaRPr>
                    </a:p>
                  </a:txBody>
                  <a:tcPr marL="5255" marR="5255" marT="5255" marB="0" anchor="ct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984593241"/>
                  </a:ext>
                </a:extLst>
              </a:tr>
              <a:tr h="151974">
                <a:tc gridSpan="4">
                  <a:txBody>
                    <a:bodyPr/>
                    <a:lstStyle/>
                    <a:p>
                      <a:pPr algn="ctr" fontAlgn="ctr"/>
                      <a:r>
                        <a:rPr lang="fr-CA" sz="800" u="none" strike="noStrike">
                          <a:effectLst/>
                        </a:rPr>
                        <a:t>Groupe Équipement </a:t>
                      </a:r>
                      <a:endParaRPr lang="fr-CA" sz="800" b="0" i="0" u="none" strike="noStrike">
                        <a:solidFill>
                          <a:srgbClr val="000000"/>
                        </a:solidFill>
                        <a:effectLst/>
                        <a:latin typeface="Segoe UI Light" panose="020B0502040204020203" pitchFamily="34" charset="0"/>
                      </a:endParaRPr>
                    </a:p>
                  </a:txBody>
                  <a:tcPr marL="5255" marR="5255" marT="5255" marB="0" anchor="ct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685127047"/>
                  </a:ext>
                </a:extLst>
              </a:tr>
              <a:tr h="248395">
                <a:tc>
                  <a:txBody>
                    <a:bodyPr/>
                    <a:lstStyle/>
                    <a:p>
                      <a:pPr algn="l" fontAlgn="ctr"/>
                      <a:r>
                        <a:rPr lang="fr-CA" sz="800" u="none" strike="noStrike" dirty="0">
                          <a:effectLst/>
                        </a:rPr>
                        <a:t>Équipement </a:t>
                      </a:r>
                      <a:endParaRPr lang="fr-CA" sz="800" b="0" i="0" u="none" strike="noStrike" dirty="0">
                        <a:solidFill>
                          <a:srgbClr val="000000"/>
                        </a:solidFill>
                        <a:effectLst/>
                        <a:latin typeface="Calibri" panose="020F0502020204030204" pitchFamily="34" charset="0"/>
                      </a:endParaRPr>
                    </a:p>
                  </a:txBody>
                  <a:tcPr marL="5255" marR="5255" marT="5255" marB="0" anchor="ctr"/>
                </a:tc>
                <a:tc>
                  <a:txBody>
                    <a:bodyPr/>
                    <a:lstStyle/>
                    <a:p>
                      <a:pPr algn="l" fontAlgn="ctr"/>
                      <a:r>
                        <a:rPr lang="fr-CA" sz="800" u="none" strike="noStrike">
                          <a:effectLst/>
                        </a:rPr>
                        <a:t>N/A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924 000,00  $ </a:t>
                      </a:r>
                      <a:endParaRPr lang="fr-CA" sz="800" b="1"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3 144 500,00  $ </a:t>
                      </a:r>
                      <a:endParaRPr lang="fr-CA" sz="800" b="1" i="0" u="none" strike="noStrike">
                        <a:solidFill>
                          <a:srgbClr val="000000"/>
                        </a:solidFill>
                        <a:effectLst/>
                        <a:latin typeface="Calibri" panose="020F0502020204030204" pitchFamily="34" charset="0"/>
                      </a:endParaRPr>
                    </a:p>
                  </a:txBody>
                  <a:tcPr marL="5255" marR="5255" marT="5255" marB="0" anchor="ctr"/>
                </a:tc>
                <a:extLst>
                  <a:ext uri="{0D108BD9-81ED-4DB2-BD59-A6C34878D82A}">
                    <a16:rowId xmlns:a16="http://schemas.microsoft.com/office/drawing/2014/main" val="1575913707"/>
                  </a:ext>
                </a:extLst>
              </a:tr>
              <a:tr h="256783">
                <a:tc>
                  <a:txBody>
                    <a:bodyPr/>
                    <a:lstStyle/>
                    <a:p>
                      <a:pPr algn="l" fontAlgn="ctr"/>
                      <a:r>
                        <a:rPr lang="fr-CA" sz="800" u="none" strike="noStrike">
                          <a:effectLst/>
                        </a:rPr>
                        <a:t>Installation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l" fontAlgn="ctr"/>
                      <a:r>
                        <a:rPr lang="fr-CA" sz="800" u="none" strike="noStrike">
                          <a:effectLst/>
                        </a:rPr>
                        <a:t>25% du coût des équipements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231 000,00  $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786 125,00  $ </a:t>
                      </a:r>
                      <a:endParaRPr lang="fr-CA" sz="800" b="0" i="0" u="none" strike="noStrike">
                        <a:solidFill>
                          <a:srgbClr val="000000"/>
                        </a:solidFill>
                        <a:effectLst/>
                        <a:latin typeface="Calibri" panose="020F0502020204030204" pitchFamily="34" charset="0"/>
                      </a:endParaRPr>
                    </a:p>
                  </a:txBody>
                  <a:tcPr marL="5255" marR="5255" marT="5255" marB="0" anchor="ctr"/>
                </a:tc>
                <a:extLst>
                  <a:ext uri="{0D108BD9-81ED-4DB2-BD59-A6C34878D82A}">
                    <a16:rowId xmlns:a16="http://schemas.microsoft.com/office/drawing/2014/main" val="3998729995"/>
                  </a:ext>
                </a:extLst>
              </a:tr>
              <a:tr h="248395">
                <a:tc gridSpan="2">
                  <a:txBody>
                    <a:bodyPr/>
                    <a:lstStyle/>
                    <a:p>
                      <a:pPr algn="ctr" fontAlgn="ctr"/>
                      <a:r>
                        <a:rPr lang="fr-CA" sz="800" u="none" strike="noStrike">
                          <a:effectLst/>
                        </a:rPr>
                        <a:t>Sous-total équipement </a:t>
                      </a:r>
                      <a:endParaRPr lang="fr-CA" sz="800" b="1" i="0" u="none" strike="noStrike">
                        <a:solidFill>
                          <a:srgbClr val="000000"/>
                        </a:solidFill>
                        <a:effectLst/>
                        <a:latin typeface="Calibri" panose="020F0502020204030204" pitchFamily="34" charset="0"/>
                      </a:endParaRPr>
                    </a:p>
                  </a:txBody>
                  <a:tcPr marL="5255" marR="5255" marT="5255" marB="0" anchor="ctr"/>
                </a:tc>
                <a:tc hMerge="1">
                  <a:txBody>
                    <a:bodyPr/>
                    <a:lstStyle/>
                    <a:p>
                      <a:endParaRPr lang="fr-CA"/>
                    </a:p>
                  </a:txBody>
                  <a:tcPr/>
                </a:tc>
                <a:tc>
                  <a:txBody>
                    <a:bodyPr/>
                    <a:lstStyle/>
                    <a:p>
                      <a:pPr algn="r" fontAlgn="ctr"/>
                      <a:r>
                        <a:rPr lang="fr-CA" sz="800" u="none" strike="noStrike">
                          <a:effectLst/>
                        </a:rPr>
                        <a:t>             1 155 000,00  $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3 930 625,00  $ </a:t>
                      </a:r>
                      <a:endParaRPr lang="fr-CA" sz="800" b="0" i="0" u="none" strike="noStrike">
                        <a:solidFill>
                          <a:srgbClr val="000000"/>
                        </a:solidFill>
                        <a:effectLst/>
                        <a:latin typeface="Calibri" panose="020F0502020204030204" pitchFamily="34" charset="0"/>
                      </a:endParaRPr>
                    </a:p>
                  </a:txBody>
                  <a:tcPr marL="5255" marR="5255" marT="5255" marB="0" anchor="ctr"/>
                </a:tc>
                <a:extLst>
                  <a:ext uri="{0D108BD9-81ED-4DB2-BD59-A6C34878D82A}">
                    <a16:rowId xmlns:a16="http://schemas.microsoft.com/office/drawing/2014/main" val="3328235142"/>
                  </a:ext>
                </a:extLst>
              </a:tr>
              <a:tr h="131012">
                <a:tc gridSpan="4">
                  <a:txBody>
                    <a:bodyPr/>
                    <a:lstStyle/>
                    <a:p>
                      <a:pPr algn="ctr" fontAlgn="ctr"/>
                      <a:r>
                        <a:rPr lang="fr-CA" sz="800" u="none" strike="noStrike">
                          <a:effectLst/>
                        </a:rPr>
                        <a:t>Groupe Bâtiment </a:t>
                      </a:r>
                      <a:endParaRPr lang="fr-CA" sz="800" b="0" i="0" u="none" strike="noStrike">
                        <a:solidFill>
                          <a:srgbClr val="000000"/>
                        </a:solidFill>
                        <a:effectLst/>
                        <a:latin typeface="Calibri" panose="020F0502020204030204" pitchFamily="34" charset="0"/>
                      </a:endParaRPr>
                    </a:p>
                  </a:txBody>
                  <a:tcPr marL="5255" marR="5255" marT="5255" marB="0" anchor="ct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871917022"/>
                  </a:ext>
                </a:extLst>
              </a:tr>
              <a:tr h="256783">
                <a:tc>
                  <a:txBody>
                    <a:bodyPr/>
                    <a:lstStyle/>
                    <a:p>
                      <a:pPr algn="l" fontAlgn="ctr"/>
                      <a:r>
                        <a:rPr lang="fr-CA" sz="800" u="none" strike="noStrike">
                          <a:effectLst/>
                        </a:rPr>
                        <a:t>Installations électriques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l" fontAlgn="ctr"/>
                      <a:r>
                        <a:rPr lang="fr-CA" sz="800" u="none" strike="noStrike">
                          <a:effectLst/>
                        </a:rPr>
                        <a:t>10% du coût des équipements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92 400,00  $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314 450,00  $ </a:t>
                      </a:r>
                      <a:endParaRPr lang="fr-CA" sz="800" b="0" i="0" u="none" strike="noStrike">
                        <a:solidFill>
                          <a:srgbClr val="000000"/>
                        </a:solidFill>
                        <a:effectLst/>
                        <a:latin typeface="Calibri" panose="020F0502020204030204" pitchFamily="34" charset="0"/>
                      </a:endParaRPr>
                    </a:p>
                  </a:txBody>
                  <a:tcPr marL="5255" marR="5255" marT="5255" marB="0" anchor="ctr"/>
                </a:tc>
                <a:extLst>
                  <a:ext uri="{0D108BD9-81ED-4DB2-BD59-A6C34878D82A}">
                    <a16:rowId xmlns:a16="http://schemas.microsoft.com/office/drawing/2014/main" val="2423450560"/>
                  </a:ext>
                </a:extLst>
              </a:tr>
              <a:tr h="256783">
                <a:tc>
                  <a:txBody>
                    <a:bodyPr/>
                    <a:lstStyle/>
                    <a:p>
                      <a:pPr algn="l" fontAlgn="ctr"/>
                      <a:r>
                        <a:rPr lang="fr-CA" sz="800" u="none" strike="noStrike">
                          <a:effectLst/>
                        </a:rPr>
                        <a:t>Services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l" fontAlgn="ctr"/>
                      <a:r>
                        <a:rPr lang="fr-CA" sz="800" u="none" strike="noStrike">
                          <a:effectLst/>
                        </a:rPr>
                        <a:t>30% du coût des équipements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277 200,00  $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943 350,00  $ </a:t>
                      </a:r>
                      <a:endParaRPr lang="fr-CA" sz="800" b="0" i="0" u="none" strike="noStrike">
                        <a:solidFill>
                          <a:srgbClr val="000000"/>
                        </a:solidFill>
                        <a:effectLst/>
                        <a:latin typeface="Calibri" panose="020F0502020204030204" pitchFamily="34" charset="0"/>
                      </a:endParaRPr>
                    </a:p>
                  </a:txBody>
                  <a:tcPr marL="5255" marR="5255" marT="5255" marB="0" anchor="ctr"/>
                </a:tc>
                <a:extLst>
                  <a:ext uri="{0D108BD9-81ED-4DB2-BD59-A6C34878D82A}">
                    <a16:rowId xmlns:a16="http://schemas.microsoft.com/office/drawing/2014/main" val="273455204"/>
                  </a:ext>
                </a:extLst>
              </a:tr>
              <a:tr h="256783">
                <a:tc>
                  <a:txBody>
                    <a:bodyPr/>
                    <a:lstStyle/>
                    <a:p>
                      <a:pPr algn="l" fontAlgn="ctr"/>
                      <a:r>
                        <a:rPr lang="fr-CA" sz="800" u="none" strike="noStrike" dirty="0">
                          <a:effectLst/>
                        </a:rPr>
                        <a:t>Bâtiment </a:t>
                      </a:r>
                      <a:endParaRPr lang="fr-CA" sz="800" b="0" i="0" u="none" strike="noStrike" dirty="0">
                        <a:solidFill>
                          <a:srgbClr val="000000"/>
                        </a:solidFill>
                        <a:effectLst/>
                        <a:latin typeface="Calibri" panose="020F0502020204030204" pitchFamily="34" charset="0"/>
                      </a:endParaRPr>
                    </a:p>
                  </a:txBody>
                  <a:tcPr marL="5255" marR="5255" marT="5255" marB="0" anchor="ctr"/>
                </a:tc>
                <a:tc>
                  <a:txBody>
                    <a:bodyPr/>
                    <a:lstStyle/>
                    <a:p>
                      <a:pPr algn="l" fontAlgn="ctr"/>
                      <a:r>
                        <a:rPr lang="fr-CA" sz="800" u="none" strike="noStrike">
                          <a:effectLst/>
                        </a:rPr>
                        <a:t>30% du coût des équipements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277 200,00  $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943 350,00  $ </a:t>
                      </a:r>
                      <a:endParaRPr lang="fr-CA" sz="800" b="0" i="0" u="none" strike="noStrike">
                        <a:solidFill>
                          <a:srgbClr val="000000"/>
                        </a:solidFill>
                        <a:effectLst/>
                        <a:latin typeface="Calibri" panose="020F0502020204030204" pitchFamily="34" charset="0"/>
                      </a:endParaRPr>
                    </a:p>
                  </a:txBody>
                  <a:tcPr marL="5255" marR="5255" marT="5255" marB="0" anchor="ctr"/>
                </a:tc>
                <a:extLst>
                  <a:ext uri="{0D108BD9-81ED-4DB2-BD59-A6C34878D82A}">
                    <a16:rowId xmlns:a16="http://schemas.microsoft.com/office/drawing/2014/main" val="3653293643"/>
                  </a:ext>
                </a:extLst>
              </a:tr>
              <a:tr h="256783">
                <a:tc>
                  <a:txBody>
                    <a:bodyPr/>
                    <a:lstStyle/>
                    <a:p>
                      <a:pPr algn="l" fontAlgn="ctr"/>
                      <a:r>
                        <a:rPr lang="fr-CA" sz="800" u="none" strike="noStrike" dirty="0">
                          <a:effectLst/>
                        </a:rPr>
                        <a:t>Aménagement du site </a:t>
                      </a:r>
                      <a:endParaRPr lang="fr-CA" sz="800" b="0" i="0" u="none" strike="noStrike" dirty="0">
                        <a:solidFill>
                          <a:srgbClr val="000000"/>
                        </a:solidFill>
                        <a:effectLst/>
                        <a:latin typeface="Calibri" panose="020F0502020204030204" pitchFamily="34" charset="0"/>
                      </a:endParaRPr>
                    </a:p>
                  </a:txBody>
                  <a:tcPr marL="5255" marR="5255" marT="5255" marB="0" anchor="ctr"/>
                </a:tc>
                <a:tc>
                  <a:txBody>
                    <a:bodyPr/>
                    <a:lstStyle/>
                    <a:p>
                      <a:pPr algn="l" fontAlgn="ctr"/>
                      <a:r>
                        <a:rPr lang="fr-CA" sz="800" u="none" strike="noStrike">
                          <a:effectLst/>
                        </a:rPr>
                        <a:t>10% du coût des bâtiments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27 720,00  $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94 335,00  $ </a:t>
                      </a:r>
                      <a:endParaRPr lang="fr-CA" sz="800" b="0" i="0" u="none" strike="noStrike">
                        <a:solidFill>
                          <a:srgbClr val="000000"/>
                        </a:solidFill>
                        <a:effectLst/>
                        <a:latin typeface="Calibri" panose="020F0502020204030204" pitchFamily="34" charset="0"/>
                      </a:endParaRPr>
                    </a:p>
                  </a:txBody>
                  <a:tcPr marL="5255" marR="5255" marT="5255" marB="0" anchor="ctr"/>
                </a:tc>
                <a:extLst>
                  <a:ext uri="{0D108BD9-81ED-4DB2-BD59-A6C34878D82A}">
                    <a16:rowId xmlns:a16="http://schemas.microsoft.com/office/drawing/2014/main" val="1169572489"/>
                  </a:ext>
                </a:extLst>
              </a:tr>
              <a:tr h="256783">
                <a:tc>
                  <a:txBody>
                    <a:bodyPr/>
                    <a:lstStyle/>
                    <a:p>
                      <a:pPr algn="l" fontAlgn="ctr"/>
                      <a:r>
                        <a:rPr lang="fr-CA" sz="800" u="none" strike="noStrike" dirty="0">
                          <a:effectLst/>
                        </a:rPr>
                        <a:t>Terrain </a:t>
                      </a:r>
                      <a:endParaRPr lang="fr-CA" sz="800" b="0" i="0" u="none" strike="noStrike" dirty="0">
                        <a:solidFill>
                          <a:srgbClr val="000000"/>
                        </a:solidFill>
                        <a:effectLst/>
                        <a:latin typeface="Calibri" panose="020F0502020204030204" pitchFamily="34" charset="0"/>
                      </a:endParaRPr>
                    </a:p>
                  </a:txBody>
                  <a:tcPr marL="5255" marR="5255" marT="5255" marB="0" anchor="ctr"/>
                </a:tc>
                <a:tc>
                  <a:txBody>
                    <a:bodyPr/>
                    <a:lstStyle/>
                    <a:p>
                      <a:pPr algn="l" fontAlgn="ctr"/>
                      <a:r>
                        <a:rPr lang="fr-CA" sz="800" u="none" strike="noStrike">
                          <a:effectLst/>
                        </a:rPr>
                        <a:t>8% du coût des équipements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73 920,00  $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251 560,00  $ </a:t>
                      </a:r>
                      <a:endParaRPr lang="fr-CA" sz="800" b="0" i="0" u="none" strike="noStrike">
                        <a:solidFill>
                          <a:srgbClr val="000000"/>
                        </a:solidFill>
                        <a:effectLst/>
                        <a:latin typeface="Calibri" panose="020F0502020204030204" pitchFamily="34" charset="0"/>
                      </a:endParaRPr>
                    </a:p>
                  </a:txBody>
                  <a:tcPr marL="5255" marR="5255" marT="5255" marB="0" anchor="ctr"/>
                </a:tc>
                <a:extLst>
                  <a:ext uri="{0D108BD9-81ED-4DB2-BD59-A6C34878D82A}">
                    <a16:rowId xmlns:a16="http://schemas.microsoft.com/office/drawing/2014/main" val="594106861"/>
                  </a:ext>
                </a:extLst>
              </a:tr>
              <a:tr h="248395">
                <a:tc gridSpan="2">
                  <a:txBody>
                    <a:bodyPr/>
                    <a:lstStyle/>
                    <a:p>
                      <a:pPr algn="ctr" fontAlgn="ctr"/>
                      <a:r>
                        <a:rPr lang="fr-CA" sz="800" u="none" strike="noStrike">
                          <a:effectLst/>
                        </a:rPr>
                        <a:t>Sous-total Bâtiment </a:t>
                      </a:r>
                      <a:endParaRPr lang="fr-CA" sz="800" b="1" i="0" u="none" strike="noStrike">
                        <a:solidFill>
                          <a:srgbClr val="000000"/>
                        </a:solidFill>
                        <a:effectLst/>
                        <a:latin typeface="Calibri" panose="020F0502020204030204" pitchFamily="34" charset="0"/>
                      </a:endParaRPr>
                    </a:p>
                  </a:txBody>
                  <a:tcPr marL="5255" marR="5255" marT="5255" marB="0" anchor="ctr"/>
                </a:tc>
                <a:tc hMerge="1">
                  <a:txBody>
                    <a:bodyPr/>
                    <a:lstStyle/>
                    <a:p>
                      <a:endParaRPr lang="fr-CA"/>
                    </a:p>
                  </a:txBody>
                  <a:tcPr/>
                </a:tc>
                <a:tc>
                  <a:txBody>
                    <a:bodyPr/>
                    <a:lstStyle/>
                    <a:p>
                      <a:pPr algn="r" fontAlgn="ctr"/>
                      <a:r>
                        <a:rPr lang="fr-CA" sz="800" u="none" strike="noStrike">
                          <a:effectLst/>
                        </a:rPr>
                        <a:t>                748 440,00  $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2 547 045,00  $ </a:t>
                      </a:r>
                      <a:endParaRPr lang="fr-CA" sz="800" b="0" i="0" u="none" strike="noStrike">
                        <a:solidFill>
                          <a:srgbClr val="000000"/>
                        </a:solidFill>
                        <a:effectLst/>
                        <a:latin typeface="Calibri" panose="020F0502020204030204" pitchFamily="34" charset="0"/>
                      </a:endParaRPr>
                    </a:p>
                  </a:txBody>
                  <a:tcPr marL="5255" marR="5255" marT="5255" marB="0" anchor="ctr"/>
                </a:tc>
                <a:extLst>
                  <a:ext uri="{0D108BD9-81ED-4DB2-BD59-A6C34878D82A}">
                    <a16:rowId xmlns:a16="http://schemas.microsoft.com/office/drawing/2014/main" val="4151144122"/>
                  </a:ext>
                </a:extLst>
              </a:tr>
              <a:tr h="248395">
                <a:tc gridSpan="2">
                  <a:txBody>
                    <a:bodyPr/>
                    <a:lstStyle/>
                    <a:p>
                      <a:pPr algn="ctr" fontAlgn="ctr"/>
                      <a:r>
                        <a:rPr lang="fr-CA" sz="800" u="none" strike="noStrike">
                          <a:effectLst/>
                        </a:rPr>
                        <a:t>TOTAL Coûts directs </a:t>
                      </a:r>
                      <a:endParaRPr lang="fr-CA" sz="800" b="1" i="0" u="none" strike="noStrike">
                        <a:solidFill>
                          <a:srgbClr val="000000"/>
                        </a:solidFill>
                        <a:effectLst/>
                        <a:latin typeface="Calibri" panose="020F0502020204030204" pitchFamily="34" charset="0"/>
                      </a:endParaRPr>
                    </a:p>
                  </a:txBody>
                  <a:tcPr marL="5255" marR="5255" marT="5255" marB="0" anchor="ctr"/>
                </a:tc>
                <a:tc hMerge="1">
                  <a:txBody>
                    <a:bodyPr/>
                    <a:lstStyle/>
                    <a:p>
                      <a:endParaRPr lang="fr-CA"/>
                    </a:p>
                  </a:txBody>
                  <a:tcPr/>
                </a:tc>
                <a:tc>
                  <a:txBody>
                    <a:bodyPr/>
                    <a:lstStyle/>
                    <a:p>
                      <a:pPr algn="r" fontAlgn="ctr"/>
                      <a:r>
                        <a:rPr lang="fr-CA" sz="800" u="none" strike="noStrike">
                          <a:effectLst/>
                        </a:rPr>
                        <a:t>             1 903 440,00  $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6 477 670,00  $ </a:t>
                      </a:r>
                      <a:endParaRPr lang="fr-CA" sz="800" b="0" i="0" u="none" strike="noStrike">
                        <a:solidFill>
                          <a:srgbClr val="000000"/>
                        </a:solidFill>
                        <a:effectLst/>
                        <a:latin typeface="Calibri" panose="020F0502020204030204" pitchFamily="34" charset="0"/>
                      </a:endParaRPr>
                    </a:p>
                  </a:txBody>
                  <a:tcPr marL="5255" marR="5255" marT="5255" marB="0" anchor="ctr"/>
                </a:tc>
                <a:extLst>
                  <a:ext uri="{0D108BD9-81ED-4DB2-BD59-A6C34878D82A}">
                    <a16:rowId xmlns:a16="http://schemas.microsoft.com/office/drawing/2014/main" val="2124345565"/>
                  </a:ext>
                </a:extLst>
              </a:tr>
              <a:tr h="131012">
                <a:tc gridSpan="4">
                  <a:txBody>
                    <a:bodyPr/>
                    <a:lstStyle/>
                    <a:p>
                      <a:pPr algn="ctr" fontAlgn="ctr"/>
                      <a:r>
                        <a:rPr lang="fr-CA" sz="800" u="none" strike="noStrike">
                          <a:effectLst/>
                        </a:rPr>
                        <a:t>Coûts indirects </a:t>
                      </a:r>
                      <a:endParaRPr lang="fr-CA" sz="800" b="1" i="0" u="none" strike="noStrike">
                        <a:solidFill>
                          <a:srgbClr val="000000"/>
                        </a:solidFill>
                        <a:effectLst/>
                        <a:latin typeface="Calibri" panose="020F0502020204030204" pitchFamily="34" charset="0"/>
                      </a:endParaRPr>
                    </a:p>
                  </a:txBody>
                  <a:tcPr marL="5255" marR="5255" marT="5255" marB="0" anchor="ct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576744476"/>
                  </a:ext>
                </a:extLst>
              </a:tr>
              <a:tr h="256783">
                <a:tc>
                  <a:txBody>
                    <a:bodyPr/>
                    <a:lstStyle/>
                    <a:p>
                      <a:pPr algn="l" fontAlgn="ctr"/>
                      <a:r>
                        <a:rPr lang="fr-CA" sz="800" u="none" strike="noStrike">
                          <a:effectLst/>
                        </a:rPr>
                        <a:t>Ingénierie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l" fontAlgn="ctr"/>
                      <a:r>
                        <a:rPr lang="fr-CA" sz="800" u="none" strike="noStrike">
                          <a:effectLst/>
                        </a:rPr>
                        <a:t>25% du coût des équipements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231 000,00  $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786 125,00  $ </a:t>
                      </a:r>
                      <a:endParaRPr lang="fr-CA" sz="800" b="0" i="0" u="none" strike="noStrike">
                        <a:solidFill>
                          <a:srgbClr val="000000"/>
                        </a:solidFill>
                        <a:effectLst/>
                        <a:latin typeface="Calibri" panose="020F0502020204030204" pitchFamily="34" charset="0"/>
                      </a:endParaRPr>
                    </a:p>
                  </a:txBody>
                  <a:tcPr marL="5255" marR="5255" marT="5255" marB="0" anchor="ctr"/>
                </a:tc>
                <a:extLst>
                  <a:ext uri="{0D108BD9-81ED-4DB2-BD59-A6C34878D82A}">
                    <a16:rowId xmlns:a16="http://schemas.microsoft.com/office/drawing/2014/main" val="399280083"/>
                  </a:ext>
                </a:extLst>
              </a:tr>
              <a:tr h="256783">
                <a:tc>
                  <a:txBody>
                    <a:bodyPr/>
                    <a:lstStyle/>
                    <a:p>
                      <a:pPr algn="l" fontAlgn="ctr"/>
                      <a:r>
                        <a:rPr lang="fr-CA" sz="800" u="none" strike="noStrike">
                          <a:effectLst/>
                        </a:rPr>
                        <a:t>Génie Civil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l" fontAlgn="ctr"/>
                      <a:r>
                        <a:rPr lang="fr-CA" sz="800" u="none" strike="noStrike">
                          <a:effectLst/>
                        </a:rPr>
                        <a:t>15% du coût des bâtiments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41 580,00  $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141 502,50  $ </a:t>
                      </a:r>
                      <a:endParaRPr lang="fr-CA" sz="800" b="0" i="0" u="none" strike="noStrike">
                        <a:solidFill>
                          <a:srgbClr val="000000"/>
                        </a:solidFill>
                        <a:effectLst/>
                        <a:latin typeface="Calibri" panose="020F0502020204030204" pitchFamily="34" charset="0"/>
                      </a:endParaRPr>
                    </a:p>
                  </a:txBody>
                  <a:tcPr marL="5255" marR="5255" marT="5255" marB="0" anchor="ctr"/>
                </a:tc>
                <a:extLst>
                  <a:ext uri="{0D108BD9-81ED-4DB2-BD59-A6C34878D82A}">
                    <a16:rowId xmlns:a16="http://schemas.microsoft.com/office/drawing/2014/main" val="1502584692"/>
                  </a:ext>
                </a:extLst>
              </a:tr>
              <a:tr h="256783">
                <a:tc>
                  <a:txBody>
                    <a:bodyPr/>
                    <a:lstStyle/>
                    <a:p>
                      <a:pPr algn="l" fontAlgn="ctr"/>
                      <a:r>
                        <a:rPr lang="fr-CA" sz="800" u="none" strike="noStrike">
                          <a:effectLst/>
                        </a:rPr>
                        <a:t>Construction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l" fontAlgn="ctr"/>
                      <a:r>
                        <a:rPr lang="fr-CA" sz="800" u="none" strike="noStrike">
                          <a:effectLst/>
                        </a:rPr>
                        <a:t>30% du coût des équipements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277 200,00  $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943 350,00  $ </a:t>
                      </a:r>
                      <a:endParaRPr lang="fr-CA" sz="800" b="0" i="0" u="none" strike="noStrike">
                        <a:solidFill>
                          <a:srgbClr val="000000"/>
                        </a:solidFill>
                        <a:effectLst/>
                        <a:latin typeface="Calibri" panose="020F0502020204030204" pitchFamily="34" charset="0"/>
                      </a:endParaRPr>
                    </a:p>
                  </a:txBody>
                  <a:tcPr marL="5255" marR="5255" marT="5255" marB="0" anchor="ctr"/>
                </a:tc>
                <a:extLst>
                  <a:ext uri="{0D108BD9-81ED-4DB2-BD59-A6C34878D82A}">
                    <a16:rowId xmlns:a16="http://schemas.microsoft.com/office/drawing/2014/main" val="653065776"/>
                  </a:ext>
                </a:extLst>
              </a:tr>
              <a:tr h="262024">
                <a:tc gridSpan="2">
                  <a:txBody>
                    <a:bodyPr/>
                    <a:lstStyle/>
                    <a:p>
                      <a:pPr algn="ctr" fontAlgn="ctr"/>
                      <a:r>
                        <a:rPr lang="fr-CA" sz="800" u="none" strike="noStrike">
                          <a:effectLst/>
                        </a:rPr>
                        <a:t>Sous-total coûts indirects</a:t>
                      </a:r>
                      <a:r>
                        <a:rPr lang="fr-CA" sz="600" u="none" strike="noStrike" baseline="30000">
                          <a:effectLst/>
                        </a:rPr>
                        <a:t>2</a:t>
                      </a:r>
                      <a:r>
                        <a:rPr lang="fr-CA" sz="800" u="none" strike="noStrike">
                          <a:effectLst/>
                        </a:rPr>
                        <a:t> </a:t>
                      </a:r>
                      <a:endParaRPr lang="fr-CA" sz="800" b="0" i="0" u="none" strike="noStrike">
                        <a:solidFill>
                          <a:srgbClr val="000000"/>
                        </a:solidFill>
                        <a:effectLst/>
                        <a:latin typeface="Calibri" panose="020F0502020204030204" pitchFamily="34" charset="0"/>
                      </a:endParaRPr>
                    </a:p>
                  </a:txBody>
                  <a:tcPr marL="5255" marR="5255" marT="5255" marB="0" anchor="ctr"/>
                </a:tc>
                <a:tc hMerge="1">
                  <a:txBody>
                    <a:bodyPr/>
                    <a:lstStyle/>
                    <a:p>
                      <a:endParaRPr lang="fr-CA"/>
                    </a:p>
                  </a:txBody>
                  <a:tcPr/>
                </a:tc>
                <a:tc>
                  <a:txBody>
                    <a:bodyPr/>
                    <a:lstStyle/>
                    <a:p>
                      <a:pPr algn="r" fontAlgn="ctr"/>
                      <a:r>
                        <a:rPr lang="fr-CA" sz="800" u="none" strike="noStrike">
                          <a:effectLst/>
                        </a:rPr>
                        <a:t>                549 780,00  $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1 870 977,50  $ </a:t>
                      </a:r>
                      <a:endParaRPr lang="fr-CA" sz="800" b="0" i="0" u="none" strike="noStrike">
                        <a:solidFill>
                          <a:srgbClr val="000000"/>
                        </a:solidFill>
                        <a:effectLst/>
                        <a:latin typeface="Calibri" panose="020F0502020204030204" pitchFamily="34" charset="0"/>
                      </a:endParaRPr>
                    </a:p>
                  </a:txBody>
                  <a:tcPr marL="5255" marR="5255" marT="5255" marB="0" anchor="ctr"/>
                </a:tc>
                <a:extLst>
                  <a:ext uri="{0D108BD9-81ED-4DB2-BD59-A6C34878D82A}">
                    <a16:rowId xmlns:a16="http://schemas.microsoft.com/office/drawing/2014/main" val="3923868413"/>
                  </a:ext>
                </a:extLst>
              </a:tr>
              <a:tr h="248395">
                <a:tc gridSpan="2">
                  <a:txBody>
                    <a:bodyPr/>
                    <a:lstStyle/>
                    <a:p>
                      <a:pPr algn="l" fontAlgn="ctr"/>
                      <a:r>
                        <a:rPr lang="fr-CA" sz="800" u="none" strike="noStrike">
                          <a:effectLst/>
                        </a:rPr>
                        <a:t>Équipement (Coûts directs+indirects) </a:t>
                      </a:r>
                      <a:endParaRPr lang="fr-CA" sz="800" b="1" i="0" u="none" strike="noStrike">
                        <a:solidFill>
                          <a:srgbClr val="000000"/>
                        </a:solidFill>
                        <a:effectLst/>
                        <a:latin typeface="Calibri" panose="020F0502020204030204" pitchFamily="34" charset="0"/>
                      </a:endParaRPr>
                    </a:p>
                  </a:txBody>
                  <a:tcPr marL="5255" marR="5255" marT="5255" marB="0" anchor="ctr"/>
                </a:tc>
                <a:tc hMerge="1">
                  <a:txBody>
                    <a:bodyPr/>
                    <a:lstStyle/>
                    <a:p>
                      <a:endParaRPr lang="fr-CA"/>
                    </a:p>
                  </a:txBody>
                  <a:tcPr/>
                </a:tc>
                <a:tc>
                  <a:txBody>
                    <a:bodyPr/>
                    <a:lstStyle/>
                    <a:p>
                      <a:pPr algn="r" fontAlgn="ctr"/>
                      <a:r>
                        <a:rPr lang="fr-CA" sz="800" u="none" strike="noStrike">
                          <a:effectLst/>
                        </a:rPr>
                        <a:t>             1 488 604,37  $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5 065 926,88  $ </a:t>
                      </a:r>
                      <a:endParaRPr lang="fr-CA" sz="800" b="0" i="0" u="none" strike="noStrike">
                        <a:solidFill>
                          <a:srgbClr val="000000"/>
                        </a:solidFill>
                        <a:effectLst/>
                        <a:latin typeface="Calibri" panose="020F0502020204030204" pitchFamily="34" charset="0"/>
                      </a:endParaRPr>
                    </a:p>
                  </a:txBody>
                  <a:tcPr marL="5255" marR="5255" marT="5255" marB="0" anchor="ctr"/>
                </a:tc>
                <a:extLst>
                  <a:ext uri="{0D108BD9-81ED-4DB2-BD59-A6C34878D82A}">
                    <a16:rowId xmlns:a16="http://schemas.microsoft.com/office/drawing/2014/main" val="2977330532"/>
                  </a:ext>
                </a:extLst>
              </a:tr>
              <a:tr h="248395">
                <a:tc gridSpan="2">
                  <a:txBody>
                    <a:bodyPr/>
                    <a:lstStyle/>
                    <a:p>
                      <a:pPr algn="l" fontAlgn="ctr"/>
                      <a:r>
                        <a:rPr lang="fr-CA" sz="800" u="none" strike="noStrike">
                          <a:effectLst/>
                        </a:rPr>
                        <a:t>Bâtiment (Coûts directs+indirects) </a:t>
                      </a:r>
                      <a:endParaRPr lang="fr-CA" sz="800" b="1" i="0" u="none" strike="noStrike">
                        <a:solidFill>
                          <a:srgbClr val="000000"/>
                        </a:solidFill>
                        <a:effectLst/>
                        <a:latin typeface="Calibri" panose="020F0502020204030204" pitchFamily="34" charset="0"/>
                      </a:endParaRPr>
                    </a:p>
                  </a:txBody>
                  <a:tcPr marL="5255" marR="5255" marT="5255" marB="0" anchor="ctr"/>
                </a:tc>
                <a:tc hMerge="1">
                  <a:txBody>
                    <a:bodyPr/>
                    <a:lstStyle/>
                    <a:p>
                      <a:endParaRPr lang="fr-CA"/>
                    </a:p>
                  </a:txBody>
                  <a:tcPr/>
                </a:tc>
                <a:tc>
                  <a:txBody>
                    <a:bodyPr/>
                    <a:lstStyle/>
                    <a:p>
                      <a:pPr algn="r" fontAlgn="ctr"/>
                      <a:r>
                        <a:rPr lang="fr-CA" sz="800" u="none" strike="noStrike">
                          <a:effectLst/>
                        </a:rPr>
                        <a:t>                964 615,63  $ </a:t>
                      </a:r>
                      <a:endParaRPr lang="fr-CA" sz="800" b="0" i="0" u="none" strike="noStrike">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u="none" strike="noStrike">
                          <a:effectLst/>
                        </a:rPr>
                        <a:t>                3 282 720,62  $ </a:t>
                      </a:r>
                      <a:endParaRPr lang="fr-CA" sz="800" b="0" i="0" u="none" strike="noStrike">
                        <a:solidFill>
                          <a:srgbClr val="000000"/>
                        </a:solidFill>
                        <a:effectLst/>
                        <a:latin typeface="Calibri" panose="020F0502020204030204" pitchFamily="34" charset="0"/>
                      </a:endParaRPr>
                    </a:p>
                  </a:txBody>
                  <a:tcPr marL="5255" marR="5255" marT="5255" marB="0" anchor="ctr"/>
                </a:tc>
                <a:extLst>
                  <a:ext uri="{0D108BD9-81ED-4DB2-BD59-A6C34878D82A}">
                    <a16:rowId xmlns:a16="http://schemas.microsoft.com/office/drawing/2014/main" val="3012107224"/>
                  </a:ext>
                </a:extLst>
              </a:tr>
              <a:tr h="248395">
                <a:tc gridSpan="2">
                  <a:txBody>
                    <a:bodyPr/>
                    <a:lstStyle/>
                    <a:p>
                      <a:pPr algn="ctr" fontAlgn="ctr"/>
                      <a:r>
                        <a:rPr lang="fr-CA" sz="800" u="none" strike="noStrike">
                          <a:effectLst/>
                        </a:rPr>
                        <a:t>GRAND TOTAL </a:t>
                      </a:r>
                      <a:endParaRPr lang="fr-CA" sz="800" b="1" i="0" u="none" strike="noStrike">
                        <a:solidFill>
                          <a:srgbClr val="000000"/>
                        </a:solidFill>
                        <a:effectLst/>
                        <a:latin typeface="Calibri" panose="020F0502020204030204" pitchFamily="34" charset="0"/>
                      </a:endParaRPr>
                    </a:p>
                  </a:txBody>
                  <a:tcPr marL="5255" marR="5255" marT="5255" marB="0" anchor="ctr"/>
                </a:tc>
                <a:tc hMerge="1">
                  <a:txBody>
                    <a:bodyPr/>
                    <a:lstStyle/>
                    <a:p>
                      <a:endParaRPr lang="fr-CA"/>
                    </a:p>
                  </a:txBody>
                  <a:tcPr/>
                </a:tc>
                <a:tc>
                  <a:txBody>
                    <a:bodyPr/>
                    <a:lstStyle/>
                    <a:p>
                      <a:pPr algn="r" fontAlgn="ctr"/>
                      <a:r>
                        <a:rPr lang="fr-CA" sz="800" b="1" u="none" strike="noStrike" dirty="0">
                          <a:effectLst/>
                        </a:rPr>
                        <a:t>             2 453 220,00  $ </a:t>
                      </a:r>
                      <a:endParaRPr lang="fr-CA" sz="800" b="1" i="0" u="none" strike="noStrike" dirty="0">
                        <a:solidFill>
                          <a:srgbClr val="000000"/>
                        </a:solidFill>
                        <a:effectLst/>
                        <a:latin typeface="Calibri" panose="020F0502020204030204" pitchFamily="34" charset="0"/>
                      </a:endParaRPr>
                    </a:p>
                  </a:txBody>
                  <a:tcPr marL="5255" marR="5255" marT="5255" marB="0" anchor="ctr"/>
                </a:tc>
                <a:tc>
                  <a:txBody>
                    <a:bodyPr/>
                    <a:lstStyle/>
                    <a:p>
                      <a:pPr algn="r" fontAlgn="ctr"/>
                      <a:r>
                        <a:rPr lang="fr-CA" sz="800" b="1" u="none" strike="noStrike" dirty="0">
                          <a:effectLst/>
                        </a:rPr>
                        <a:t>                8 348 647,50  $ </a:t>
                      </a:r>
                      <a:endParaRPr lang="fr-CA" sz="800" b="1" i="0" u="none" strike="noStrike" dirty="0">
                        <a:solidFill>
                          <a:srgbClr val="000000"/>
                        </a:solidFill>
                        <a:effectLst/>
                        <a:latin typeface="Calibri" panose="020F0502020204030204" pitchFamily="34" charset="0"/>
                      </a:endParaRPr>
                    </a:p>
                  </a:txBody>
                  <a:tcPr marL="5255" marR="5255" marT="5255" marB="0" anchor="ctr"/>
                </a:tc>
                <a:extLst>
                  <a:ext uri="{0D108BD9-81ED-4DB2-BD59-A6C34878D82A}">
                    <a16:rowId xmlns:a16="http://schemas.microsoft.com/office/drawing/2014/main" val="685075997"/>
                  </a:ext>
                </a:extLst>
              </a:tr>
            </a:tbl>
          </a:graphicData>
        </a:graphic>
      </p:graphicFrame>
      <p:graphicFrame>
        <p:nvGraphicFramePr>
          <p:cNvPr id="7" name="Tableau 6">
            <a:extLst>
              <a:ext uri="{FF2B5EF4-FFF2-40B4-BE49-F238E27FC236}">
                <a16:creationId xmlns:a16="http://schemas.microsoft.com/office/drawing/2014/main" id="{332BA0CD-03EB-C1C6-DFC4-B18F95A73A8D}"/>
              </a:ext>
            </a:extLst>
          </p:cNvPr>
          <p:cNvGraphicFramePr>
            <a:graphicFrameLocks noGrp="1"/>
          </p:cNvGraphicFramePr>
          <p:nvPr>
            <p:extLst>
              <p:ext uri="{D42A27DB-BD31-4B8C-83A1-F6EECF244321}">
                <p14:modId xmlns:p14="http://schemas.microsoft.com/office/powerpoint/2010/main" val="3612960808"/>
              </p:ext>
            </p:extLst>
          </p:nvPr>
        </p:nvGraphicFramePr>
        <p:xfrm>
          <a:off x="6096000" y="2128004"/>
          <a:ext cx="5969000" cy="2446020"/>
        </p:xfrm>
        <a:graphic>
          <a:graphicData uri="http://schemas.openxmlformats.org/drawingml/2006/table">
            <a:tbl>
              <a:tblPr>
                <a:tableStyleId>{5C22544A-7EE6-4342-B048-85BDC9FD1C3A}</a:tableStyleId>
              </a:tblPr>
              <a:tblGrid>
                <a:gridCol w="3302000">
                  <a:extLst>
                    <a:ext uri="{9D8B030D-6E8A-4147-A177-3AD203B41FA5}">
                      <a16:colId xmlns:a16="http://schemas.microsoft.com/office/drawing/2014/main" val="86727246"/>
                    </a:ext>
                  </a:extLst>
                </a:gridCol>
                <a:gridCol w="1346200">
                  <a:extLst>
                    <a:ext uri="{9D8B030D-6E8A-4147-A177-3AD203B41FA5}">
                      <a16:colId xmlns:a16="http://schemas.microsoft.com/office/drawing/2014/main" val="2671101162"/>
                    </a:ext>
                  </a:extLst>
                </a:gridCol>
                <a:gridCol w="1320800">
                  <a:extLst>
                    <a:ext uri="{9D8B030D-6E8A-4147-A177-3AD203B41FA5}">
                      <a16:colId xmlns:a16="http://schemas.microsoft.com/office/drawing/2014/main" val="2778079139"/>
                    </a:ext>
                  </a:extLst>
                </a:gridCol>
              </a:tblGrid>
              <a:tr h="182880">
                <a:tc gridSpan="2">
                  <a:txBody>
                    <a:bodyPr/>
                    <a:lstStyle/>
                    <a:p>
                      <a:pPr algn="l" fontAlgn="b"/>
                      <a:r>
                        <a:rPr lang="fr-CA" sz="1100" u="none" strike="noStrike">
                          <a:effectLst/>
                        </a:rPr>
                        <a:t>Tableau 2 : Tableau résumé, investissement en capital fixe et amortissement annuel </a:t>
                      </a:r>
                      <a:br>
                        <a:rPr lang="fr-CA" sz="1100" u="none" strike="noStrike">
                          <a:effectLst/>
                        </a:rPr>
                      </a:br>
                      <a:endParaRPr lang="fr-CA" sz="11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fr-CA"/>
                    </a:p>
                  </a:txBody>
                  <a:tcPr/>
                </a:tc>
                <a:tc>
                  <a:txBody>
                    <a:bodyPr/>
                    <a:lstStyle/>
                    <a:p>
                      <a:pPr algn="ctr" fontAlgn="b"/>
                      <a:endParaRPr lang="fr-C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45609231"/>
                  </a:ext>
                </a:extLst>
              </a:tr>
              <a:tr h="220980">
                <a:tc>
                  <a:txBody>
                    <a:bodyPr/>
                    <a:lstStyle/>
                    <a:p>
                      <a:pPr algn="l" fontAlgn="ctr"/>
                      <a:r>
                        <a:rPr lang="fr-CA" sz="1100" u="none" strike="noStrike">
                          <a:effectLst/>
                        </a:rPr>
                        <a:t> </a:t>
                      </a:r>
                      <a:endParaRPr lang="fr-CA" sz="1100" b="0" i="0" u="none" strike="noStrike">
                        <a:solidFill>
                          <a:srgbClr val="000000"/>
                        </a:solidFill>
                        <a:effectLst/>
                        <a:latin typeface="Segoe UI Light" panose="020B0502040204020203" pitchFamily="34" charset="0"/>
                      </a:endParaRPr>
                    </a:p>
                  </a:txBody>
                  <a:tcPr marL="7620" marR="7620" marT="7620" marB="0" anchor="ctr"/>
                </a:tc>
                <a:tc>
                  <a:txBody>
                    <a:bodyPr/>
                    <a:lstStyle/>
                    <a:p>
                      <a:pPr algn="ctr" fontAlgn="ctr"/>
                      <a:r>
                        <a:rPr lang="fr-CA" sz="1100" b="1" u="none" strike="noStrike" dirty="0">
                          <a:effectLst/>
                        </a:rPr>
                        <a:t>Scénario 1</a:t>
                      </a:r>
                      <a:endParaRPr lang="fr-CA" sz="1100" b="1" i="0" u="none" strike="noStrike" dirty="0">
                        <a:solidFill>
                          <a:srgbClr val="000000"/>
                        </a:solidFill>
                        <a:effectLst/>
                        <a:latin typeface="Segoe UI Light" panose="020B0502040204020203" pitchFamily="34" charset="0"/>
                      </a:endParaRPr>
                    </a:p>
                  </a:txBody>
                  <a:tcPr marL="7620" marR="7620" marT="7620" marB="0" anchor="ctr"/>
                </a:tc>
                <a:tc>
                  <a:txBody>
                    <a:bodyPr/>
                    <a:lstStyle/>
                    <a:p>
                      <a:pPr algn="ctr" fontAlgn="ctr"/>
                      <a:r>
                        <a:rPr lang="fr-CA" sz="1100" b="1" u="none" strike="noStrike" dirty="0">
                          <a:effectLst/>
                        </a:rPr>
                        <a:t>Scénario 2</a:t>
                      </a:r>
                      <a:endParaRPr lang="fr-CA" sz="1100" b="1" i="0" u="none" strike="noStrike" dirty="0">
                        <a:solidFill>
                          <a:srgbClr val="000000"/>
                        </a:solidFill>
                        <a:effectLst/>
                        <a:latin typeface="Segoe UI Light" panose="020B0502040204020203" pitchFamily="34" charset="0"/>
                      </a:endParaRPr>
                    </a:p>
                  </a:txBody>
                  <a:tcPr marL="7620" marR="7620" marT="7620" marB="0" anchor="ctr"/>
                </a:tc>
                <a:extLst>
                  <a:ext uri="{0D108BD9-81ED-4DB2-BD59-A6C34878D82A}">
                    <a16:rowId xmlns:a16="http://schemas.microsoft.com/office/drawing/2014/main" val="610343078"/>
                  </a:ext>
                </a:extLst>
              </a:tr>
              <a:tr h="190500">
                <a:tc>
                  <a:txBody>
                    <a:bodyPr/>
                    <a:lstStyle/>
                    <a:p>
                      <a:pPr algn="l" fontAlgn="ctr"/>
                      <a:r>
                        <a:rPr lang="fr-CA" sz="1100" u="none" strike="noStrike">
                          <a:effectLst/>
                        </a:rPr>
                        <a:t>Emprunt groupe équipement </a:t>
                      </a:r>
                      <a:endParaRPr lang="fr-CA"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CA" sz="1100" u="none" strike="noStrike">
                          <a:effectLst/>
                        </a:rPr>
                        <a:t>              1 488 604,37  $ </a:t>
                      </a:r>
                      <a:endParaRPr lang="fr-CA"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CA" sz="1100" u="none" strike="noStrike" dirty="0">
                          <a:effectLst/>
                        </a:rPr>
                        <a:t>             5 065 926,88  $ </a:t>
                      </a:r>
                      <a:endParaRPr lang="fr-CA"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634243492"/>
                  </a:ext>
                </a:extLst>
              </a:tr>
              <a:tr h="190500">
                <a:tc>
                  <a:txBody>
                    <a:bodyPr/>
                    <a:lstStyle/>
                    <a:p>
                      <a:pPr algn="l" fontAlgn="ctr"/>
                      <a:r>
                        <a:rPr lang="fr-CA" sz="1100" u="none" strike="noStrike">
                          <a:effectLst/>
                        </a:rPr>
                        <a:t>Période d’amortissement équipement </a:t>
                      </a:r>
                      <a:endParaRPr lang="fr-CA"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CA" sz="1100" u="none" strike="noStrike">
                          <a:effectLst/>
                        </a:rPr>
                        <a:t>7 ans </a:t>
                      </a:r>
                      <a:endParaRPr lang="fr-CA"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CA" sz="1100" u="none" strike="noStrike">
                          <a:effectLst/>
                        </a:rPr>
                        <a:t>7 ans</a:t>
                      </a:r>
                      <a:endParaRPr lang="fr-CA" sz="1100" b="1"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611151014"/>
                  </a:ext>
                </a:extLst>
              </a:tr>
              <a:tr h="190500">
                <a:tc>
                  <a:txBody>
                    <a:bodyPr/>
                    <a:lstStyle/>
                    <a:p>
                      <a:pPr algn="l" fontAlgn="ctr"/>
                      <a:r>
                        <a:rPr lang="fr-CA" sz="1100" u="none" strike="noStrike">
                          <a:effectLst/>
                        </a:rPr>
                        <a:t>Emprunt groupe bâtiment </a:t>
                      </a:r>
                      <a:endParaRPr lang="fr-CA"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CA" sz="1100" u="none" strike="noStrike">
                          <a:effectLst/>
                        </a:rPr>
                        <a:t>                 964 615,63  $ </a:t>
                      </a:r>
                      <a:endParaRPr lang="fr-CA"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CA" sz="1100" u="none" strike="noStrike">
                          <a:effectLst/>
                        </a:rPr>
                        <a:t>             3 282 720,62  $ </a:t>
                      </a:r>
                      <a:endParaRPr lang="fr-CA"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69880785"/>
                  </a:ext>
                </a:extLst>
              </a:tr>
              <a:tr h="190500">
                <a:tc>
                  <a:txBody>
                    <a:bodyPr/>
                    <a:lstStyle/>
                    <a:p>
                      <a:pPr algn="l" fontAlgn="ctr"/>
                      <a:r>
                        <a:rPr lang="fr-CA" sz="1100" u="none" strike="noStrike">
                          <a:effectLst/>
                        </a:rPr>
                        <a:t>Période d’amortissement bâtiment </a:t>
                      </a:r>
                      <a:endParaRPr lang="fr-CA"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CA" sz="1100" u="none" strike="noStrike">
                          <a:effectLst/>
                        </a:rPr>
                        <a:t>25 ans </a:t>
                      </a:r>
                      <a:endParaRPr lang="fr-CA"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CA" sz="1100" u="none" strike="noStrike">
                          <a:effectLst/>
                        </a:rPr>
                        <a:t>25 ans</a:t>
                      </a:r>
                      <a:endParaRPr lang="fr-CA" sz="1100" b="1"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683494686"/>
                  </a:ext>
                </a:extLst>
              </a:tr>
              <a:tr h="190500">
                <a:tc>
                  <a:txBody>
                    <a:bodyPr/>
                    <a:lstStyle/>
                    <a:p>
                      <a:pPr algn="l" fontAlgn="ctr"/>
                      <a:r>
                        <a:rPr lang="fr-CA" sz="1100" u="none" strike="noStrike">
                          <a:effectLst/>
                        </a:rPr>
                        <a:t>Investissement total en capital fixe </a:t>
                      </a:r>
                      <a:endParaRPr lang="fr-CA"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CA" sz="1100" u="none" strike="noStrike">
                          <a:effectLst/>
                        </a:rPr>
                        <a:t>             2 453 220,00  $ </a:t>
                      </a:r>
                      <a:endParaRPr lang="fr-CA"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CA" sz="1100" u="none" strike="noStrike">
                          <a:effectLst/>
                        </a:rPr>
                        <a:t>             8 348 647,50  $ </a:t>
                      </a:r>
                      <a:endParaRPr lang="fr-CA" sz="1100" b="1"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127713167"/>
                  </a:ext>
                </a:extLst>
              </a:tr>
              <a:tr h="190500">
                <a:tc>
                  <a:txBody>
                    <a:bodyPr/>
                    <a:lstStyle/>
                    <a:p>
                      <a:pPr algn="l" fontAlgn="ctr"/>
                      <a:r>
                        <a:rPr lang="fr-CA" sz="1100" u="none" strike="noStrike">
                          <a:effectLst/>
                        </a:rPr>
                        <a:t>Taux d’intérêt </a:t>
                      </a:r>
                      <a:endParaRPr lang="fr-CA"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CA" sz="1100" u="none" strike="noStrike">
                          <a:effectLst/>
                        </a:rPr>
                        <a:t>10%</a:t>
                      </a:r>
                      <a:endParaRPr lang="fr-CA"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CA" sz="1100" u="none" strike="noStrike">
                          <a:effectLst/>
                        </a:rPr>
                        <a:t>10%</a:t>
                      </a:r>
                      <a:endParaRPr lang="fr-CA" sz="1100" b="1"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095313679"/>
                  </a:ext>
                </a:extLst>
              </a:tr>
              <a:tr h="190500">
                <a:tc>
                  <a:txBody>
                    <a:bodyPr/>
                    <a:lstStyle/>
                    <a:p>
                      <a:pPr algn="l" fontAlgn="ctr"/>
                      <a:r>
                        <a:rPr lang="fr-CA" sz="1100" u="none" strike="noStrike">
                          <a:effectLst/>
                        </a:rPr>
                        <a:t>Amortissement annuel </a:t>
                      </a:r>
                      <a:endParaRPr lang="fr-CA"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CA" sz="1100" u="none" strike="noStrike">
                          <a:effectLst/>
                        </a:rPr>
                        <a:t>                 412 037,37  $ </a:t>
                      </a:r>
                      <a:endParaRPr lang="fr-CA"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CA" sz="1100" u="none" strike="noStrike">
                          <a:effectLst/>
                        </a:rPr>
                        <a:t>             1 402 220,24  $ </a:t>
                      </a:r>
                      <a:endParaRPr lang="fr-CA" sz="1100" b="1"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25819657"/>
                  </a:ext>
                </a:extLst>
              </a:tr>
              <a:tr h="190500">
                <a:tc>
                  <a:txBody>
                    <a:bodyPr/>
                    <a:lstStyle/>
                    <a:p>
                      <a:pPr algn="l" fontAlgn="ctr"/>
                      <a:r>
                        <a:rPr lang="fr-CA" sz="1100" u="none" strike="noStrike">
                          <a:effectLst/>
                        </a:rPr>
                        <a:t>Production annuelle (kg)</a:t>
                      </a:r>
                      <a:endParaRPr lang="fr-CA"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CA" sz="1100" b="1" u="none" strike="noStrike" dirty="0">
                          <a:effectLst/>
                        </a:rPr>
                        <a:t>200 000</a:t>
                      </a:r>
                      <a:endParaRPr lang="fr-CA"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fr-CA" sz="1100" b="1" u="none" strike="noStrike" dirty="0">
                          <a:effectLst/>
                        </a:rPr>
                        <a:t>250 000</a:t>
                      </a:r>
                      <a:endParaRPr lang="fr-CA"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525483755"/>
                  </a:ext>
                </a:extLst>
              </a:tr>
              <a:tr h="190500">
                <a:tc>
                  <a:txBody>
                    <a:bodyPr/>
                    <a:lstStyle/>
                    <a:p>
                      <a:pPr algn="l" fontAlgn="ctr"/>
                      <a:r>
                        <a:rPr lang="fr-CA" sz="1100" u="none" strike="noStrike">
                          <a:effectLst/>
                        </a:rPr>
                        <a:t>Coût (amortissement annuel) / kilogramme produit </a:t>
                      </a:r>
                      <a:endParaRPr lang="fr-CA"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CA" sz="1100" b="1" u="none" strike="noStrike" dirty="0">
                          <a:effectLst/>
                        </a:rPr>
                        <a:t>                             2,06  $ </a:t>
                      </a:r>
                      <a:endParaRPr lang="fr-CA"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fr-CA" sz="1100" b="1" u="none" strike="noStrike" dirty="0">
                          <a:effectLst/>
                        </a:rPr>
                        <a:t>                            5,61  $ </a:t>
                      </a:r>
                      <a:endParaRPr lang="fr-CA"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310471040"/>
                  </a:ext>
                </a:extLst>
              </a:tr>
            </a:tbl>
          </a:graphicData>
        </a:graphic>
      </p:graphicFrame>
    </p:spTree>
    <p:extLst>
      <p:ext uri="{BB962C8B-B14F-4D97-AF65-F5344CB8AC3E}">
        <p14:creationId xmlns:p14="http://schemas.microsoft.com/office/powerpoint/2010/main" val="3816755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51411-6293-BD6F-A361-AFFF00E887D9}"/>
              </a:ext>
            </a:extLst>
          </p:cNvPr>
          <p:cNvSpPr/>
          <p:nvPr>
            <p:custDataLst>
              <p:tags r:id="rId1"/>
            </p:custDataLst>
          </p:nvPr>
        </p:nvSpPr>
        <p:spPr>
          <a:xfrm>
            <a:off x="1" y="0"/>
            <a:ext cx="3589866" cy="6858000"/>
          </a:xfrm>
          <a:prstGeom prst="rect">
            <a:avLst/>
          </a:prstGeom>
          <a:solidFill>
            <a:srgbClr val="F2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9">
            <a:extLst>
              <a:ext uri="{FF2B5EF4-FFF2-40B4-BE49-F238E27FC236}">
                <a16:creationId xmlns:a16="http://schemas.microsoft.com/office/drawing/2014/main" id="{083B4B50-A947-8387-8DCA-817ABDBC4B8F}"/>
              </a:ext>
            </a:extLst>
          </p:cNvPr>
          <p:cNvSpPr txBox="1">
            <a:spLocks/>
          </p:cNvSpPr>
          <p:nvPr>
            <p:custDataLst>
              <p:tags r:id="rId2"/>
            </p:custDataLst>
          </p:nvPr>
        </p:nvSpPr>
        <p:spPr>
          <a:xfrm>
            <a:off x="167420" y="1966723"/>
            <a:ext cx="3301643" cy="58794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dirty="0"/>
              <a:t>Analyse </a:t>
            </a:r>
            <a:br>
              <a:rPr lang="fr-CA" dirty="0"/>
            </a:br>
            <a:r>
              <a:rPr lang="fr-CA" dirty="0"/>
              <a:t>technico-économique</a:t>
            </a:r>
            <a:endParaRPr lang="en-US" dirty="0"/>
          </a:p>
        </p:txBody>
      </p:sp>
      <p:pic>
        <p:nvPicPr>
          <p:cNvPr id="7" name="Picture 6">
            <a:extLst>
              <a:ext uri="{FF2B5EF4-FFF2-40B4-BE49-F238E27FC236}">
                <a16:creationId xmlns:a16="http://schemas.microsoft.com/office/drawing/2014/main" id="{7B640D67-E215-43D3-F3E3-8933B0D15292}"/>
              </a:ext>
            </a:extLst>
          </p:cNvPr>
          <p:cNvPicPr>
            <a:picLocks noChangeAspect="1"/>
          </p:cNvPicPr>
          <p:nvPr>
            <p:custDataLst>
              <p:tags r:id="rId3"/>
            </p:custDataLst>
          </p:nvPr>
        </p:nvPicPr>
        <p:blipFill>
          <a:blip r:embed="rId8"/>
          <a:stretch>
            <a:fillRect/>
          </a:stretch>
        </p:blipFill>
        <p:spPr>
          <a:xfrm>
            <a:off x="10149348" y="6056736"/>
            <a:ext cx="1320800" cy="670778"/>
          </a:xfrm>
          <a:prstGeom prst="rect">
            <a:avLst/>
          </a:prstGeom>
        </p:spPr>
      </p:pic>
      <p:sp>
        <p:nvSpPr>
          <p:cNvPr id="9" name="Espace réservé du contenu 2">
            <a:extLst>
              <a:ext uri="{FF2B5EF4-FFF2-40B4-BE49-F238E27FC236}">
                <a16:creationId xmlns:a16="http://schemas.microsoft.com/office/drawing/2014/main" id="{DD59D19C-6006-5213-704F-DA3B196A4B01}"/>
              </a:ext>
            </a:extLst>
          </p:cNvPr>
          <p:cNvSpPr txBox="1">
            <a:spLocks/>
          </p:cNvSpPr>
          <p:nvPr>
            <p:custDataLst>
              <p:tags r:id="rId4"/>
            </p:custDataLst>
          </p:nvPr>
        </p:nvSpPr>
        <p:spPr>
          <a:xfrm>
            <a:off x="3864990" y="923827"/>
            <a:ext cx="7927943" cy="570321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000" dirty="0">
                <a:latin typeface="Montserrat" panose="00000500000000000000" pitchFamily="2" charset="0"/>
              </a:rPr>
              <a:t>Méthode utilisée</a:t>
            </a:r>
          </a:p>
          <a:p>
            <a:pPr lvl="1"/>
            <a:r>
              <a:rPr lang="fr-CA" sz="1800" dirty="0">
                <a:latin typeface="Montserrat" panose="00000500000000000000" pitchFamily="2" charset="0"/>
              </a:rPr>
              <a:t>Estimation par pourcentage du prix total des équipements</a:t>
            </a:r>
          </a:p>
          <a:p>
            <a:pPr lvl="1"/>
            <a:r>
              <a:rPr lang="fr-CA" sz="1800" dirty="0">
                <a:latin typeface="Montserrat" panose="00000500000000000000" pitchFamily="2" charset="0"/>
              </a:rPr>
              <a:t>Étude de classe 5 selon l’AACE</a:t>
            </a:r>
          </a:p>
          <a:p>
            <a:r>
              <a:rPr lang="fr-CA" sz="2000" dirty="0">
                <a:latin typeface="Montserrat" panose="00000500000000000000" pitchFamily="2" charset="0"/>
              </a:rPr>
              <a:t>Scénarios</a:t>
            </a:r>
          </a:p>
          <a:p>
            <a:pPr lvl="1"/>
            <a:r>
              <a:rPr lang="fr-CA" sz="1800" dirty="0">
                <a:latin typeface="Montserrat" panose="00000500000000000000" pitchFamily="2" charset="0"/>
              </a:rPr>
              <a:t>Scénario 3 : Scénario avec équipements à petite échelle sans presse et sans frais associés au bâtiment.</a:t>
            </a:r>
          </a:p>
          <a:p>
            <a:pPr lvl="1"/>
            <a:r>
              <a:rPr lang="fr-CA" sz="1800" dirty="0">
                <a:latin typeface="Montserrat" panose="00000500000000000000" pitchFamily="2" charset="0"/>
              </a:rPr>
              <a:t>Scénario 4 : Scénario avec la presse et des investissements dans le bâtiment.</a:t>
            </a:r>
          </a:p>
          <a:p>
            <a:r>
              <a:rPr lang="fr-CA" sz="2000" dirty="0">
                <a:latin typeface="Montserrat" panose="00000500000000000000" pitchFamily="2" charset="0"/>
              </a:rPr>
              <a:t>Hypothèses:</a:t>
            </a:r>
          </a:p>
          <a:p>
            <a:pPr lvl="1"/>
            <a:r>
              <a:rPr lang="fr-CA" sz="1800" dirty="0">
                <a:latin typeface="Montserrat" panose="00000500000000000000" pitchFamily="2" charset="0"/>
              </a:rPr>
              <a:t>Amortissement:</a:t>
            </a:r>
          </a:p>
          <a:p>
            <a:pPr lvl="2"/>
            <a:r>
              <a:rPr lang="fr-CA" sz="1400" dirty="0">
                <a:latin typeface="Montserrat" panose="00000500000000000000" pitchFamily="2" charset="0"/>
              </a:rPr>
              <a:t>Équipements : 7 ans</a:t>
            </a:r>
          </a:p>
          <a:p>
            <a:pPr lvl="2"/>
            <a:r>
              <a:rPr lang="fr-CA" sz="1400" dirty="0">
                <a:latin typeface="Montserrat" panose="00000500000000000000" pitchFamily="2" charset="0"/>
              </a:rPr>
              <a:t>Bâtiment : 25 ans</a:t>
            </a:r>
          </a:p>
          <a:p>
            <a:pPr lvl="1"/>
            <a:r>
              <a:rPr lang="fr-CA" sz="1800" dirty="0">
                <a:latin typeface="Montserrat" panose="00000500000000000000" pitchFamily="2" charset="0"/>
              </a:rPr>
              <a:t>Taux d’intérêt : 10%</a:t>
            </a:r>
          </a:p>
          <a:p>
            <a:pPr lvl="1"/>
            <a:r>
              <a:rPr lang="fr-CA" sz="1800" dirty="0">
                <a:latin typeface="Montserrat" panose="00000500000000000000" pitchFamily="2" charset="0"/>
              </a:rPr>
              <a:t>Production annuelle : </a:t>
            </a:r>
            <a:r>
              <a:rPr lang="fr-CA" sz="1800" b="1" dirty="0">
                <a:latin typeface="Montserrat" panose="00000500000000000000" pitchFamily="2" charset="0"/>
              </a:rPr>
              <a:t>10 Tonnes </a:t>
            </a:r>
            <a:r>
              <a:rPr lang="fr-CA" sz="1800" dirty="0">
                <a:latin typeface="Montserrat" panose="00000500000000000000" pitchFamily="2" charset="0"/>
              </a:rPr>
              <a:t>de farine de drêche</a:t>
            </a:r>
          </a:p>
          <a:p>
            <a:r>
              <a:rPr lang="fr-CA" sz="2000" dirty="0">
                <a:latin typeface="Montserrat" panose="00000500000000000000" pitchFamily="2" charset="0"/>
              </a:rPr>
              <a:t>Limitations :</a:t>
            </a:r>
          </a:p>
          <a:p>
            <a:pPr lvl="1"/>
            <a:r>
              <a:rPr lang="fr-CA" sz="1800" dirty="0">
                <a:latin typeface="Montserrat" panose="00000500000000000000" pitchFamily="2" charset="0"/>
              </a:rPr>
              <a:t>Estimé effectué sur les CAPEX seulement. Ne considère pas les coûts d’opération (électricité, main d’œuvre, entretient, transport, etc.)</a:t>
            </a:r>
          </a:p>
          <a:p>
            <a:pPr lvl="1"/>
            <a:r>
              <a:rPr lang="fr-CA" sz="1800" dirty="0">
                <a:latin typeface="Montserrat" panose="00000500000000000000" pitchFamily="2" charset="0"/>
              </a:rPr>
              <a:t>Marge d’erreur de ±30%-50%</a:t>
            </a:r>
          </a:p>
          <a:p>
            <a:endParaRPr lang="fr-CA" sz="2000" dirty="0">
              <a:latin typeface="Montserrat" panose="00000500000000000000" pitchFamily="2" charset="0"/>
            </a:endParaRPr>
          </a:p>
          <a:p>
            <a:endParaRPr lang="fr-CA" sz="2000" dirty="0">
              <a:latin typeface="Montserrat" panose="00000500000000000000" pitchFamily="2" charset="0"/>
            </a:endParaRPr>
          </a:p>
        </p:txBody>
      </p:sp>
      <p:pic>
        <p:nvPicPr>
          <p:cNvPr id="10" name="Picture 4">
            <a:extLst>
              <a:ext uri="{FF2B5EF4-FFF2-40B4-BE49-F238E27FC236}">
                <a16:creationId xmlns:a16="http://schemas.microsoft.com/office/drawing/2014/main" id="{77BF05AE-1FC1-507D-8974-B8E23C669449}"/>
              </a:ext>
            </a:extLst>
          </p:cNvPr>
          <p:cNvPicPr>
            <a:picLocks noChangeAspect="1"/>
          </p:cNvPicPr>
          <p:nvPr>
            <p:custDataLst>
              <p:tags r:id="rId5"/>
            </p:custDataLst>
          </p:nvPr>
        </p:nvPicPr>
        <p:blipFill>
          <a:blip r:embed="rId9"/>
          <a:stretch>
            <a:fillRect/>
          </a:stretch>
        </p:blipFill>
        <p:spPr>
          <a:xfrm>
            <a:off x="396845" y="329413"/>
            <a:ext cx="677811" cy="673424"/>
          </a:xfrm>
          <a:prstGeom prst="rect">
            <a:avLst/>
          </a:prstGeom>
        </p:spPr>
      </p:pic>
      <p:sp>
        <p:nvSpPr>
          <p:cNvPr id="11" name="Text Placeholder 2">
            <a:extLst>
              <a:ext uri="{FF2B5EF4-FFF2-40B4-BE49-F238E27FC236}">
                <a16:creationId xmlns:a16="http://schemas.microsoft.com/office/drawing/2014/main" id="{8C1F8724-1FB6-AB0A-8D57-1A9DD4CE465D}"/>
              </a:ext>
            </a:extLst>
          </p:cNvPr>
          <p:cNvSpPr txBox="1">
            <a:spLocks/>
          </p:cNvSpPr>
          <p:nvPr>
            <p:custDataLst>
              <p:tags r:id="rId6"/>
            </p:custDataLst>
          </p:nvPr>
        </p:nvSpPr>
        <p:spPr>
          <a:xfrm>
            <a:off x="962366" y="500482"/>
            <a:ext cx="3326829"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err="1"/>
              <a:t>Analyse</a:t>
            </a:r>
            <a:r>
              <a:rPr lang="en-US" sz="1200" dirty="0"/>
              <a:t> </a:t>
            </a:r>
            <a:r>
              <a:rPr lang="fr-CA" sz="1200" dirty="0"/>
              <a:t>technico-économique</a:t>
            </a:r>
          </a:p>
        </p:txBody>
      </p:sp>
      <p:sp>
        <p:nvSpPr>
          <p:cNvPr id="3" name="ZoneTexte 2">
            <a:extLst>
              <a:ext uri="{FF2B5EF4-FFF2-40B4-BE49-F238E27FC236}">
                <a16:creationId xmlns:a16="http://schemas.microsoft.com/office/drawing/2014/main" id="{2D067B18-BDDE-92F2-BEC4-ED38324D2C19}"/>
              </a:ext>
            </a:extLst>
          </p:cNvPr>
          <p:cNvSpPr txBox="1"/>
          <p:nvPr/>
        </p:nvSpPr>
        <p:spPr>
          <a:xfrm>
            <a:off x="3864990" y="203200"/>
            <a:ext cx="6772530" cy="461665"/>
          </a:xfrm>
          <a:prstGeom prst="rect">
            <a:avLst/>
          </a:prstGeom>
          <a:noFill/>
        </p:spPr>
        <p:txBody>
          <a:bodyPr wrap="square" rtlCol="0">
            <a:spAutoFit/>
          </a:bodyPr>
          <a:lstStyle/>
          <a:p>
            <a:r>
              <a:rPr lang="fr-CA" sz="2400" b="1" dirty="0"/>
              <a:t>Production Petite échelle</a:t>
            </a:r>
          </a:p>
        </p:txBody>
      </p:sp>
    </p:spTree>
    <p:extLst>
      <p:ext uri="{BB962C8B-B14F-4D97-AF65-F5344CB8AC3E}">
        <p14:creationId xmlns:p14="http://schemas.microsoft.com/office/powerpoint/2010/main" val="574790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9">
            <a:extLst>
              <a:ext uri="{FF2B5EF4-FFF2-40B4-BE49-F238E27FC236}">
                <a16:creationId xmlns:a16="http://schemas.microsoft.com/office/drawing/2014/main" id="{EB6CEC39-E817-F053-D896-F7AAC8B7867F}"/>
              </a:ext>
            </a:extLst>
          </p:cNvPr>
          <p:cNvSpPr txBox="1">
            <a:spLocks/>
          </p:cNvSpPr>
          <p:nvPr>
            <p:custDataLst>
              <p:tags r:id="rId1"/>
            </p:custDataLst>
          </p:nvPr>
        </p:nvSpPr>
        <p:spPr>
          <a:xfrm>
            <a:off x="793750" y="1031592"/>
            <a:ext cx="5899281" cy="47584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dirty="0"/>
              <a:t>Analyse technico-économique – Petite échelle</a:t>
            </a:r>
          </a:p>
        </p:txBody>
      </p:sp>
      <p:pic>
        <p:nvPicPr>
          <p:cNvPr id="4" name="Picture 3">
            <a:extLst>
              <a:ext uri="{FF2B5EF4-FFF2-40B4-BE49-F238E27FC236}">
                <a16:creationId xmlns:a16="http://schemas.microsoft.com/office/drawing/2014/main" id="{34572C98-6B51-C041-51DA-C6439C173A9F}"/>
              </a:ext>
            </a:extLst>
          </p:cNvPr>
          <p:cNvPicPr>
            <a:picLocks noChangeAspect="1"/>
          </p:cNvPicPr>
          <p:nvPr>
            <p:custDataLst>
              <p:tags r:id="rId2"/>
            </p:custDataLst>
          </p:nvPr>
        </p:nvPicPr>
        <p:blipFill>
          <a:blip r:embed="rId7"/>
          <a:stretch>
            <a:fillRect/>
          </a:stretch>
        </p:blipFill>
        <p:spPr>
          <a:xfrm>
            <a:off x="10149348" y="6056736"/>
            <a:ext cx="1320800" cy="670778"/>
          </a:xfrm>
          <a:prstGeom prst="rect">
            <a:avLst/>
          </a:prstGeom>
        </p:spPr>
      </p:pic>
      <p:sp>
        <p:nvSpPr>
          <p:cNvPr id="10" name="ZoneTexte 9">
            <a:extLst>
              <a:ext uri="{FF2B5EF4-FFF2-40B4-BE49-F238E27FC236}">
                <a16:creationId xmlns:a16="http://schemas.microsoft.com/office/drawing/2014/main" id="{9A376D5D-E5B4-642C-7022-9BDA1D67BA02}"/>
              </a:ext>
            </a:extLst>
          </p:cNvPr>
          <p:cNvSpPr txBox="1"/>
          <p:nvPr>
            <p:custDataLst>
              <p:tags r:id="rId3"/>
            </p:custDataLst>
          </p:nvPr>
        </p:nvSpPr>
        <p:spPr>
          <a:xfrm>
            <a:off x="5893417" y="5658264"/>
            <a:ext cx="5975758" cy="738664"/>
          </a:xfrm>
          <a:prstGeom prst="rect">
            <a:avLst/>
          </a:prstGeom>
          <a:noFill/>
        </p:spPr>
        <p:txBody>
          <a:bodyPr wrap="square" rtlCol="0">
            <a:spAutoFit/>
          </a:bodyPr>
          <a:lstStyle/>
          <a:p>
            <a:pPr marL="742950" lvl="1" indent="-285750">
              <a:buFont typeface="Arial" panose="020B0604020202020204" pitchFamily="34" charset="0"/>
              <a:buChar char="•"/>
            </a:pPr>
            <a:r>
              <a:rPr lang="fr-CA" sz="1400" dirty="0"/>
              <a:t>Estimé effectué sur les CAPEX seulement. Ne considère pas les coûts d’opération (électricité, main d’œuvre, entretien, transport, etc.)</a:t>
            </a:r>
          </a:p>
          <a:p>
            <a:pPr marL="742950" lvl="1" indent="-285750">
              <a:buFont typeface="Arial" panose="020B0604020202020204" pitchFamily="34" charset="0"/>
              <a:buChar char="•"/>
            </a:pPr>
            <a:r>
              <a:rPr lang="fr-CA" sz="1400" dirty="0"/>
              <a:t>Marge d’erreur de ±30%-50%</a:t>
            </a:r>
          </a:p>
        </p:txBody>
      </p:sp>
      <p:pic>
        <p:nvPicPr>
          <p:cNvPr id="11" name="Picture 4">
            <a:extLst>
              <a:ext uri="{FF2B5EF4-FFF2-40B4-BE49-F238E27FC236}">
                <a16:creationId xmlns:a16="http://schemas.microsoft.com/office/drawing/2014/main" id="{40EB7A92-F739-535D-B19B-6F58BDD10877}"/>
              </a:ext>
            </a:extLst>
          </p:cNvPr>
          <p:cNvPicPr>
            <a:picLocks noChangeAspect="1"/>
          </p:cNvPicPr>
          <p:nvPr>
            <p:custDataLst>
              <p:tags r:id="rId4"/>
            </p:custDataLst>
          </p:nvPr>
        </p:nvPicPr>
        <p:blipFill>
          <a:blip r:embed="rId8"/>
          <a:stretch>
            <a:fillRect/>
          </a:stretch>
        </p:blipFill>
        <p:spPr>
          <a:xfrm>
            <a:off x="396845" y="329413"/>
            <a:ext cx="677811" cy="673424"/>
          </a:xfrm>
          <a:prstGeom prst="rect">
            <a:avLst/>
          </a:prstGeom>
        </p:spPr>
      </p:pic>
      <p:sp>
        <p:nvSpPr>
          <p:cNvPr id="12" name="Text Placeholder 2">
            <a:extLst>
              <a:ext uri="{FF2B5EF4-FFF2-40B4-BE49-F238E27FC236}">
                <a16:creationId xmlns:a16="http://schemas.microsoft.com/office/drawing/2014/main" id="{A6B468E2-33CB-C822-5365-25BDF0835346}"/>
              </a:ext>
            </a:extLst>
          </p:cNvPr>
          <p:cNvSpPr txBox="1">
            <a:spLocks/>
          </p:cNvSpPr>
          <p:nvPr>
            <p:custDataLst>
              <p:tags r:id="rId5"/>
            </p:custDataLst>
          </p:nvPr>
        </p:nvSpPr>
        <p:spPr>
          <a:xfrm>
            <a:off x="962366" y="500482"/>
            <a:ext cx="3326829"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CA" sz="1200" dirty="0"/>
              <a:t>Analyse technico-économique</a:t>
            </a:r>
          </a:p>
        </p:txBody>
      </p:sp>
      <p:graphicFrame>
        <p:nvGraphicFramePr>
          <p:cNvPr id="7" name="Tableau 6">
            <a:extLst>
              <a:ext uri="{FF2B5EF4-FFF2-40B4-BE49-F238E27FC236}">
                <a16:creationId xmlns:a16="http://schemas.microsoft.com/office/drawing/2014/main" id="{500D9BAA-9F95-50F8-0492-2977A5494CCB}"/>
              </a:ext>
            </a:extLst>
          </p:cNvPr>
          <p:cNvGraphicFramePr>
            <a:graphicFrameLocks noGrp="1"/>
          </p:cNvGraphicFramePr>
          <p:nvPr>
            <p:extLst>
              <p:ext uri="{D42A27DB-BD31-4B8C-83A1-F6EECF244321}">
                <p14:modId xmlns:p14="http://schemas.microsoft.com/office/powerpoint/2010/main" val="2082857257"/>
              </p:ext>
            </p:extLst>
          </p:nvPr>
        </p:nvGraphicFramePr>
        <p:xfrm>
          <a:off x="752787" y="1367074"/>
          <a:ext cx="5097581" cy="5057625"/>
        </p:xfrm>
        <a:graphic>
          <a:graphicData uri="http://schemas.openxmlformats.org/drawingml/2006/table">
            <a:tbl>
              <a:tblPr>
                <a:tableStyleId>{5C22544A-7EE6-4342-B048-85BDC9FD1C3A}</a:tableStyleId>
              </a:tblPr>
              <a:tblGrid>
                <a:gridCol w="2277270">
                  <a:extLst>
                    <a:ext uri="{9D8B030D-6E8A-4147-A177-3AD203B41FA5}">
                      <a16:colId xmlns:a16="http://schemas.microsoft.com/office/drawing/2014/main" val="3567466975"/>
                    </a:ext>
                  </a:extLst>
                </a:gridCol>
                <a:gridCol w="928425">
                  <a:extLst>
                    <a:ext uri="{9D8B030D-6E8A-4147-A177-3AD203B41FA5}">
                      <a16:colId xmlns:a16="http://schemas.microsoft.com/office/drawing/2014/main" val="3562271468"/>
                    </a:ext>
                  </a:extLst>
                </a:gridCol>
                <a:gridCol w="910908">
                  <a:extLst>
                    <a:ext uri="{9D8B030D-6E8A-4147-A177-3AD203B41FA5}">
                      <a16:colId xmlns:a16="http://schemas.microsoft.com/office/drawing/2014/main" val="2436275048"/>
                    </a:ext>
                  </a:extLst>
                </a:gridCol>
                <a:gridCol w="980978">
                  <a:extLst>
                    <a:ext uri="{9D8B030D-6E8A-4147-A177-3AD203B41FA5}">
                      <a16:colId xmlns:a16="http://schemas.microsoft.com/office/drawing/2014/main" val="2694195824"/>
                    </a:ext>
                  </a:extLst>
                </a:gridCol>
              </a:tblGrid>
              <a:tr h="131381">
                <a:tc>
                  <a:txBody>
                    <a:bodyPr/>
                    <a:lstStyle/>
                    <a:p>
                      <a:pPr algn="l" fontAlgn="b"/>
                      <a:r>
                        <a:rPr lang="fr-CA" sz="800" u="none" strike="noStrike">
                          <a:effectLst/>
                        </a:rPr>
                        <a:t>Tableau 3 : Investissement en capital fixe </a:t>
                      </a:r>
                      <a:endParaRPr lang="fr-CA" sz="800" b="0" i="0" u="none" strike="noStrike">
                        <a:solidFill>
                          <a:srgbClr val="000000"/>
                        </a:solidFill>
                        <a:effectLst/>
                        <a:latin typeface="Calibri" panose="020F0502020204030204" pitchFamily="34" charset="0"/>
                      </a:endParaRPr>
                    </a:p>
                  </a:txBody>
                  <a:tcPr marL="5255" marR="5255" marT="5255" marB="0" anchor="b">
                    <a:solidFill>
                      <a:schemeClr val="accent6">
                        <a:lumMod val="40000"/>
                        <a:lumOff val="60000"/>
                      </a:schemeClr>
                    </a:solidFill>
                  </a:tcPr>
                </a:tc>
                <a:tc>
                  <a:txBody>
                    <a:bodyPr/>
                    <a:lstStyle/>
                    <a:p>
                      <a:pPr algn="l" fontAlgn="b"/>
                      <a:endParaRPr lang="fr-CA" sz="800" b="0" i="0" u="none" strike="noStrike">
                        <a:solidFill>
                          <a:srgbClr val="000000"/>
                        </a:solidFill>
                        <a:effectLst/>
                        <a:latin typeface="Calibri" panose="020F0502020204030204" pitchFamily="34" charset="0"/>
                      </a:endParaRPr>
                    </a:p>
                  </a:txBody>
                  <a:tcPr marL="5255" marR="5255" marT="5255" marB="0" anchor="b">
                    <a:solidFill>
                      <a:schemeClr val="accent6">
                        <a:lumMod val="40000"/>
                        <a:lumOff val="60000"/>
                      </a:schemeClr>
                    </a:solidFill>
                  </a:tcPr>
                </a:tc>
                <a:tc>
                  <a:txBody>
                    <a:bodyPr/>
                    <a:lstStyle/>
                    <a:p>
                      <a:pPr algn="l" fontAlgn="b"/>
                      <a:endParaRPr lang="fr-CA" sz="800" b="0" i="0" u="none" strike="noStrike">
                        <a:solidFill>
                          <a:srgbClr val="000000"/>
                        </a:solidFill>
                        <a:effectLst/>
                        <a:latin typeface="Calibri" panose="020F0502020204030204" pitchFamily="34" charset="0"/>
                      </a:endParaRPr>
                    </a:p>
                  </a:txBody>
                  <a:tcPr marL="5255" marR="5255" marT="5255" marB="0" anchor="b">
                    <a:solidFill>
                      <a:schemeClr val="accent6">
                        <a:lumMod val="40000"/>
                        <a:lumOff val="60000"/>
                      </a:schemeClr>
                    </a:solidFill>
                  </a:tcPr>
                </a:tc>
                <a:tc>
                  <a:txBody>
                    <a:bodyPr/>
                    <a:lstStyle/>
                    <a:p>
                      <a:pPr algn="l" fontAlgn="b"/>
                      <a:endParaRPr lang="fr-CA" sz="800" b="0" i="0" u="none" strike="noStrike">
                        <a:solidFill>
                          <a:srgbClr val="000000"/>
                        </a:solidFill>
                        <a:effectLst/>
                        <a:latin typeface="Calibri" panose="020F0502020204030204" pitchFamily="34" charset="0"/>
                      </a:endParaRPr>
                    </a:p>
                  </a:txBody>
                  <a:tcPr marL="5255" marR="5255" marT="5255" marB="0" anchor="b">
                    <a:solidFill>
                      <a:schemeClr val="accent6">
                        <a:lumMod val="40000"/>
                        <a:lumOff val="60000"/>
                      </a:schemeClr>
                    </a:solidFill>
                  </a:tcPr>
                </a:tc>
                <a:extLst>
                  <a:ext uri="{0D108BD9-81ED-4DB2-BD59-A6C34878D82A}">
                    <a16:rowId xmlns:a16="http://schemas.microsoft.com/office/drawing/2014/main" val="2542215489"/>
                  </a:ext>
                </a:extLst>
              </a:tr>
              <a:tr h="152402">
                <a:tc>
                  <a:txBody>
                    <a:bodyPr/>
                    <a:lstStyle/>
                    <a:p>
                      <a:pPr algn="ctr" fontAlgn="ctr"/>
                      <a:r>
                        <a:rPr lang="fr-CA" sz="800" u="none" strike="noStrike">
                          <a:effectLst/>
                        </a:rPr>
                        <a:t>Description </a:t>
                      </a:r>
                      <a:endParaRPr lang="fr-CA" sz="800" b="1" i="0" u="none" strike="noStrike">
                        <a:solidFill>
                          <a:srgbClr val="000000"/>
                        </a:solidFill>
                        <a:effectLst/>
                        <a:latin typeface="Segoe UI Light" panose="020B0502040204020203" pitchFamily="34" charset="0"/>
                      </a:endParaRPr>
                    </a:p>
                  </a:txBody>
                  <a:tcPr marL="5255" marR="5255" marT="5255" marB="0" anchor="ctr">
                    <a:solidFill>
                      <a:schemeClr val="accent6">
                        <a:lumMod val="40000"/>
                        <a:lumOff val="60000"/>
                      </a:schemeClr>
                    </a:solidFill>
                  </a:tcPr>
                </a:tc>
                <a:tc>
                  <a:txBody>
                    <a:bodyPr/>
                    <a:lstStyle/>
                    <a:p>
                      <a:pPr algn="ctr" fontAlgn="ctr"/>
                      <a:r>
                        <a:rPr lang="fr-CA" sz="800" u="none" strike="noStrike" dirty="0">
                          <a:effectLst/>
                        </a:rPr>
                        <a:t>Pourcentage </a:t>
                      </a:r>
                      <a:endParaRPr lang="fr-CA" sz="800" b="1" i="0" u="none" strike="noStrike" dirty="0">
                        <a:solidFill>
                          <a:srgbClr val="000000"/>
                        </a:solidFill>
                        <a:effectLst/>
                        <a:latin typeface="Segoe UI Light" panose="020B0502040204020203" pitchFamily="34" charset="0"/>
                      </a:endParaRPr>
                    </a:p>
                  </a:txBody>
                  <a:tcPr marL="5255" marR="5255" marT="5255" marB="0" anchor="ctr">
                    <a:solidFill>
                      <a:schemeClr val="accent6">
                        <a:lumMod val="40000"/>
                        <a:lumOff val="60000"/>
                      </a:schemeClr>
                    </a:solidFill>
                  </a:tcPr>
                </a:tc>
                <a:tc>
                  <a:txBody>
                    <a:bodyPr/>
                    <a:lstStyle/>
                    <a:p>
                      <a:pPr algn="ctr" fontAlgn="ctr"/>
                      <a:r>
                        <a:rPr lang="fr-CA" sz="800" b="1" u="none" strike="noStrike" dirty="0">
                          <a:effectLst/>
                        </a:rPr>
                        <a:t>Scénario  3  </a:t>
                      </a:r>
                      <a:endParaRPr lang="fr-CA" sz="800" b="1" i="0" u="none" strike="noStrike" dirty="0">
                        <a:solidFill>
                          <a:srgbClr val="000000"/>
                        </a:solidFill>
                        <a:effectLst/>
                        <a:latin typeface="Segoe UI Light" panose="020B0502040204020203" pitchFamily="34" charset="0"/>
                      </a:endParaRPr>
                    </a:p>
                  </a:txBody>
                  <a:tcPr marL="5255" marR="5255" marT="5255" marB="0" anchor="ctr">
                    <a:solidFill>
                      <a:schemeClr val="accent6">
                        <a:lumMod val="40000"/>
                        <a:lumOff val="60000"/>
                      </a:schemeClr>
                    </a:solidFill>
                  </a:tcPr>
                </a:tc>
                <a:tc>
                  <a:txBody>
                    <a:bodyPr/>
                    <a:lstStyle/>
                    <a:p>
                      <a:pPr algn="ctr" fontAlgn="ctr"/>
                      <a:r>
                        <a:rPr lang="fr-CA" sz="800" b="1" u="none" strike="noStrike" dirty="0">
                          <a:effectLst/>
                        </a:rPr>
                        <a:t>Scénario 4</a:t>
                      </a:r>
                      <a:endParaRPr lang="fr-CA" sz="800" b="1" i="0" u="none" strike="noStrike" dirty="0">
                        <a:solidFill>
                          <a:srgbClr val="000000"/>
                        </a:solidFill>
                        <a:effectLst/>
                        <a:latin typeface="Segoe UI Light" panose="020B0502040204020203" pitchFamily="34" charset="0"/>
                      </a:endParaRPr>
                    </a:p>
                  </a:txBody>
                  <a:tcPr marL="5255" marR="5255" marT="5255" marB="0" anchor="ctr">
                    <a:solidFill>
                      <a:schemeClr val="accent6">
                        <a:lumMod val="40000"/>
                        <a:lumOff val="60000"/>
                      </a:schemeClr>
                    </a:solidFill>
                  </a:tcPr>
                </a:tc>
                <a:extLst>
                  <a:ext uri="{0D108BD9-81ED-4DB2-BD59-A6C34878D82A}">
                    <a16:rowId xmlns:a16="http://schemas.microsoft.com/office/drawing/2014/main" val="3793783675"/>
                  </a:ext>
                </a:extLst>
              </a:tr>
              <a:tr h="152402">
                <a:tc gridSpan="4">
                  <a:txBody>
                    <a:bodyPr/>
                    <a:lstStyle/>
                    <a:p>
                      <a:pPr algn="ctr" fontAlgn="ctr"/>
                      <a:r>
                        <a:rPr lang="fr-CA" sz="800" u="none" strike="noStrike" dirty="0">
                          <a:effectLst/>
                        </a:rPr>
                        <a:t>Coûts directs </a:t>
                      </a:r>
                      <a:endParaRPr lang="fr-CA" sz="800" b="1" i="0" u="none" strike="noStrike" dirty="0">
                        <a:solidFill>
                          <a:srgbClr val="000000"/>
                        </a:solidFill>
                        <a:effectLst/>
                        <a:latin typeface="Segoe UI Light" panose="020B0502040204020203" pitchFamily="34" charset="0"/>
                      </a:endParaRPr>
                    </a:p>
                  </a:txBody>
                  <a:tcPr marL="5255" marR="5255" marT="5255" marB="0" anchor="ctr">
                    <a:solidFill>
                      <a:schemeClr val="accent6">
                        <a:lumMod val="40000"/>
                        <a:lumOff val="60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568305913"/>
                  </a:ext>
                </a:extLst>
              </a:tr>
              <a:tr h="152402">
                <a:tc gridSpan="4">
                  <a:txBody>
                    <a:bodyPr/>
                    <a:lstStyle/>
                    <a:p>
                      <a:pPr algn="ctr" fontAlgn="ctr"/>
                      <a:r>
                        <a:rPr lang="fr-CA" sz="800" u="none" strike="noStrike">
                          <a:effectLst/>
                        </a:rPr>
                        <a:t>Groupe Équipement </a:t>
                      </a:r>
                      <a:endParaRPr lang="fr-CA" sz="800" b="0" i="0" u="none" strike="noStrike">
                        <a:solidFill>
                          <a:srgbClr val="000000"/>
                        </a:solidFill>
                        <a:effectLst/>
                        <a:latin typeface="Segoe UI Light" panose="020B0502040204020203" pitchFamily="34" charset="0"/>
                      </a:endParaRPr>
                    </a:p>
                  </a:txBody>
                  <a:tcPr marL="5255" marR="5255" marT="5255" marB="0" anchor="ctr">
                    <a:solidFill>
                      <a:schemeClr val="accent6">
                        <a:lumMod val="40000"/>
                        <a:lumOff val="60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4096421062"/>
                  </a:ext>
                </a:extLst>
              </a:tr>
              <a:tr h="131381">
                <a:tc>
                  <a:txBody>
                    <a:bodyPr/>
                    <a:lstStyle/>
                    <a:p>
                      <a:pPr algn="l" fontAlgn="ctr"/>
                      <a:r>
                        <a:rPr lang="fr-CA" sz="800" u="none" strike="noStrike">
                          <a:effectLst/>
                        </a:rPr>
                        <a:t>Équipement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l" fontAlgn="ctr"/>
                      <a:r>
                        <a:rPr lang="fr-CA" sz="800" u="none" strike="noStrike">
                          <a:effectLst/>
                        </a:rPr>
                        <a:t>N/A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178 796,00  $ </a:t>
                      </a:r>
                      <a:endParaRPr lang="fr-CA" sz="800" b="1"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214 156,00  $ </a:t>
                      </a:r>
                      <a:endParaRPr lang="fr-CA" sz="800" b="1"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extLst>
                  <a:ext uri="{0D108BD9-81ED-4DB2-BD59-A6C34878D82A}">
                    <a16:rowId xmlns:a16="http://schemas.microsoft.com/office/drawing/2014/main" val="3278080719"/>
                  </a:ext>
                </a:extLst>
              </a:tr>
              <a:tr h="257507">
                <a:tc>
                  <a:txBody>
                    <a:bodyPr/>
                    <a:lstStyle/>
                    <a:p>
                      <a:pPr algn="l" fontAlgn="ctr"/>
                      <a:r>
                        <a:rPr lang="fr-CA" sz="800" u="none" strike="noStrike">
                          <a:effectLst/>
                        </a:rPr>
                        <a:t>Installation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l" fontAlgn="ctr"/>
                      <a:r>
                        <a:rPr lang="fr-CA" sz="800" u="none" strike="noStrike">
                          <a:effectLst/>
                        </a:rPr>
                        <a:t>25% du coût des équipements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44 699,00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53 539,00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extLst>
                  <a:ext uri="{0D108BD9-81ED-4DB2-BD59-A6C34878D82A}">
                    <a16:rowId xmlns:a16="http://schemas.microsoft.com/office/drawing/2014/main" val="969453461"/>
                  </a:ext>
                </a:extLst>
              </a:tr>
              <a:tr h="131381">
                <a:tc gridSpan="2">
                  <a:txBody>
                    <a:bodyPr/>
                    <a:lstStyle/>
                    <a:p>
                      <a:pPr algn="ctr" fontAlgn="ctr"/>
                      <a:r>
                        <a:rPr lang="fr-CA" sz="800" u="none" strike="noStrike">
                          <a:effectLst/>
                        </a:rPr>
                        <a:t>Sous-total équipement </a:t>
                      </a:r>
                      <a:endParaRPr lang="fr-CA" sz="800" b="1"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hMerge="1">
                  <a:txBody>
                    <a:bodyPr/>
                    <a:lstStyle/>
                    <a:p>
                      <a:endParaRPr lang="fr-CA"/>
                    </a:p>
                  </a:txBody>
                  <a:tcPr/>
                </a:tc>
                <a:tc>
                  <a:txBody>
                    <a:bodyPr/>
                    <a:lstStyle/>
                    <a:p>
                      <a:pPr algn="r" fontAlgn="ctr"/>
                      <a:r>
                        <a:rPr lang="fr-CA" sz="800" u="none" strike="noStrike">
                          <a:effectLst/>
                        </a:rPr>
                        <a:t>                223 495,00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267 695,00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extLst>
                  <a:ext uri="{0D108BD9-81ED-4DB2-BD59-A6C34878D82A}">
                    <a16:rowId xmlns:a16="http://schemas.microsoft.com/office/drawing/2014/main" val="2283396541"/>
                  </a:ext>
                </a:extLst>
              </a:tr>
              <a:tr h="131381">
                <a:tc gridSpan="4">
                  <a:txBody>
                    <a:bodyPr/>
                    <a:lstStyle/>
                    <a:p>
                      <a:pPr algn="ctr" fontAlgn="ctr"/>
                      <a:r>
                        <a:rPr lang="fr-CA" sz="800" u="none" strike="noStrike">
                          <a:effectLst/>
                        </a:rPr>
                        <a:t>Groupe Bâtiment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792255076"/>
                  </a:ext>
                </a:extLst>
              </a:tr>
              <a:tr h="257507">
                <a:tc>
                  <a:txBody>
                    <a:bodyPr/>
                    <a:lstStyle/>
                    <a:p>
                      <a:pPr algn="l" fontAlgn="ctr"/>
                      <a:r>
                        <a:rPr lang="fr-CA" sz="800" u="none" strike="noStrike">
                          <a:effectLst/>
                        </a:rPr>
                        <a:t>Installations électriques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l" fontAlgn="ctr"/>
                      <a:r>
                        <a:rPr lang="fr-CA" sz="800" u="none" strike="noStrike">
                          <a:effectLst/>
                        </a:rPr>
                        <a:t>10% du coût des équipements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17 879,60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21 415,60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extLst>
                  <a:ext uri="{0D108BD9-81ED-4DB2-BD59-A6C34878D82A}">
                    <a16:rowId xmlns:a16="http://schemas.microsoft.com/office/drawing/2014/main" val="2157026963"/>
                  </a:ext>
                </a:extLst>
              </a:tr>
              <a:tr h="257507">
                <a:tc>
                  <a:txBody>
                    <a:bodyPr/>
                    <a:lstStyle/>
                    <a:p>
                      <a:pPr algn="l" fontAlgn="ctr"/>
                      <a:r>
                        <a:rPr lang="fr-CA" sz="800" u="none" strike="noStrike">
                          <a:effectLst/>
                        </a:rPr>
                        <a:t>Services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l" fontAlgn="ctr"/>
                      <a:r>
                        <a:rPr lang="fr-CA" sz="800" u="none" strike="noStrike">
                          <a:effectLst/>
                        </a:rPr>
                        <a:t>30% du coût des équipements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53 638,80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64 246,80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extLst>
                  <a:ext uri="{0D108BD9-81ED-4DB2-BD59-A6C34878D82A}">
                    <a16:rowId xmlns:a16="http://schemas.microsoft.com/office/drawing/2014/main" val="3108686345"/>
                  </a:ext>
                </a:extLst>
              </a:tr>
              <a:tr h="257507">
                <a:tc>
                  <a:txBody>
                    <a:bodyPr/>
                    <a:lstStyle/>
                    <a:p>
                      <a:pPr algn="l" fontAlgn="ctr"/>
                      <a:r>
                        <a:rPr lang="fr-CA" sz="800" u="none" strike="noStrike">
                          <a:effectLst/>
                        </a:rPr>
                        <a:t>Bâtiment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l" fontAlgn="ctr"/>
                      <a:r>
                        <a:rPr lang="fr-CA" sz="800" u="none" strike="noStrike" dirty="0">
                          <a:effectLst/>
                        </a:rPr>
                        <a:t>30% du coût des équipements </a:t>
                      </a:r>
                      <a:endParaRPr lang="fr-CA" sz="800" b="0" i="0" u="none" strike="noStrike" dirty="0">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53 638,80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64 246,80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extLst>
                  <a:ext uri="{0D108BD9-81ED-4DB2-BD59-A6C34878D82A}">
                    <a16:rowId xmlns:a16="http://schemas.microsoft.com/office/drawing/2014/main" val="3008127957"/>
                  </a:ext>
                </a:extLst>
              </a:tr>
              <a:tr h="257507">
                <a:tc>
                  <a:txBody>
                    <a:bodyPr/>
                    <a:lstStyle/>
                    <a:p>
                      <a:pPr algn="l" fontAlgn="ctr"/>
                      <a:r>
                        <a:rPr lang="fr-CA" sz="800" u="none" strike="noStrike">
                          <a:effectLst/>
                        </a:rPr>
                        <a:t>Aménagement du site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l" fontAlgn="ctr"/>
                      <a:r>
                        <a:rPr lang="fr-CA" sz="800" u="none" strike="noStrike" dirty="0">
                          <a:effectLst/>
                        </a:rPr>
                        <a:t>10% du coût des bâtiments </a:t>
                      </a:r>
                      <a:endParaRPr lang="fr-CA" sz="800" b="0" i="0" u="none" strike="noStrike" dirty="0">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5 363,88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6 424,68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extLst>
                  <a:ext uri="{0D108BD9-81ED-4DB2-BD59-A6C34878D82A}">
                    <a16:rowId xmlns:a16="http://schemas.microsoft.com/office/drawing/2014/main" val="4124942300"/>
                  </a:ext>
                </a:extLst>
              </a:tr>
              <a:tr h="257507">
                <a:tc>
                  <a:txBody>
                    <a:bodyPr/>
                    <a:lstStyle/>
                    <a:p>
                      <a:pPr algn="l" fontAlgn="ctr"/>
                      <a:r>
                        <a:rPr lang="fr-CA" sz="800" u="none" strike="noStrike">
                          <a:effectLst/>
                        </a:rPr>
                        <a:t>Terrain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l" fontAlgn="ctr"/>
                      <a:r>
                        <a:rPr lang="fr-CA" sz="800" u="none" strike="noStrike" dirty="0">
                          <a:effectLst/>
                        </a:rPr>
                        <a:t>8% du coût des équipements </a:t>
                      </a:r>
                      <a:endParaRPr lang="fr-CA" sz="800" b="0" i="0" u="none" strike="noStrike" dirty="0">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14 303,68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17 132,48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extLst>
                  <a:ext uri="{0D108BD9-81ED-4DB2-BD59-A6C34878D82A}">
                    <a16:rowId xmlns:a16="http://schemas.microsoft.com/office/drawing/2014/main" val="3833472408"/>
                  </a:ext>
                </a:extLst>
              </a:tr>
              <a:tr h="131381">
                <a:tc gridSpan="2">
                  <a:txBody>
                    <a:bodyPr/>
                    <a:lstStyle/>
                    <a:p>
                      <a:pPr algn="ctr" fontAlgn="ctr"/>
                      <a:r>
                        <a:rPr lang="fr-CA" sz="800" u="none" strike="noStrike">
                          <a:effectLst/>
                        </a:rPr>
                        <a:t>Sous-total Bâtiment </a:t>
                      </a:r>
                      <a:endParaRPr lang="fr-CA" sz="800" b="1"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hMerge="1">
                  <a:txBody>
                    <a:bodyPr/>
                    <a:lstStyle/>
                    <a:p>
                      <a:endParaRPr lang="fr-CA"/>
                    </a:p>
                  </a:txBody>
                  <a:tcPr/>
                </a:tc>
                <a:tc>
                  <a:txBody>
                    <a:bodyPr/>
                    <a:lstStyle/>
                    <a:p>
                      <a:pPr algn="r" fontAlgn="ctr"/>
                      <a:r>
                        <a:rPr lang="fr-CA" sz="800" u="none" strike="noStrike">
                          <a:effectLst/>
                        </a:rPr>
                        <a:t>                144 824,76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173 466,36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extLst>
                  <a:ext uri="{0D108BD9-81ED-4DB2-BD59-A6C34878D82A}">
                    <a16:rowId xmlns:a16="http://schemas.microsoft.com/office/drawing/2014/main" val="1589621145"/>
                  </a:ext>
                </a:extLst>
              </a:tr>
              <a:tr h="131381">
                <a:tc gridSpan="2">
                  <a:txBody>
                    <a:bodyPr/>
                    <a:lstStyle/>
                    <a:p>
                      <a:pPr algn="ctr" fontAlgn="ctr"/>
                      <a:r>
                        <a:rPr lang="fr-CA" sz="800" u="none" strike="noStrike">
                          <a:effectLst/>
                        </a:rPr>
                        <a:t>TOTAL Coûts directs </a:t>
                      </a:r>
                      <a:endParaRPr lang="fr-CA" sz="800" b="1"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hMerge="1">
                  <a:txBody>
                    <a:bodyPr/>
                    <a:lstStyle/>
                    <a:p>
                      <a:endParaRPr lang="fr-CA"/>
                    </a:p>
                  </a:txBody>
                  <a:tcPr/>
                </a:tc>
                <a:tc>
                  <a:txBody>
                    <a:bodyPr/>
                    <a:lstStyle/>
                    <a:p>
                      <a:pPr algn="r" fontAlgn="ctr"/>
                      <a:r>
                        <a:rPr lang="fr-CA" sz="800" u="none" strike="noStrike">
                          <a:effectLst/>
                        </a:rPr>
                        <a:t>                368 319,76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441 161,36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extLst>
                  <a:ext uri="{0D108BD9-81ED-4DB2-BD59-A6C34878D82A}">
                    <a16:rowId xmlns:a16="http://schemas.microsoft.com/office/drawing/2014/main" val="1718879544"/>
                  </a:ext>
                </a:extLst>
              </a:tr>
              <a:tr h="131381">
                <a:tc gridSpan="4">
                  <a:txBody>
                    <a:bodyPr/>
                    <a:lstStyle/>
                    <a:p>
                      <a:pPr algn="ctr" fontAlgn="ctr"/>
                      <a:r>
                        <a:rPr lang="fr-CA" sz="800" u="none" strike="noStrike">
                          <a:effectLst/>
                        </a:rPr>
                        <a:t>Coûts indirects </a:t>
                      </a:r>
                      <a:endParaRPr lang="fr-CA" sz="800" b="1"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417996505"/>
                  </a:ext>
                </a:extLst>
              </a:tr>
              <a:tr h="257507">
                <a:tc>
                  <a:txBody>
                    <a:bodyPr/>
                    <a:lstStyle/>
                    <a:p>
                      <a:pPr algn="l" fontAlgn="ctr"/>
                      <a:r>
                        <a:rPr lang="fr-CA" sz="800" u="none" strike="noStrike">
                          <a:effectLst/>
                        </a:rPr>
                        <a:t>Ingénierie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l" fontAlgn="ctr"/>
                      <a:r>
                        <a:rPr lang="fr-CA" sz="800" u="none" strike="noStrike">
                          <a:effectLst/>
                        </a:rPr>
                        <a:t>25% du coût des équipements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44 699,00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53 539,00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extLst>
                  <a:ext uri="{0D108BD9-81ED-4DB2-BD59-A6C34878D82A}">
                    <a16:rowId xmlns:a16="http://schemas.microsoft.com/office/drawing/2014/main" val="3161638427"/>
                  </a:ext>
                </a:extLst>
              </a:tr>
              <a:tr h="257507">
                <a:tc>
                  <a:txBody>
                    <a:bodyPr/>
                    <a:lstStyle/>
                    <a:p>
                      <a:pPr algn="l" fontAlgn="ctr"/>
                      <a:r>
                        <a:rPr lang="fr-CA" sz="800" u="none" strike="noStrike">
                          <a:effectLst/>
                        </a:rPr>
                        <a:t>Génie Civil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l" fontAlgn="ctr"/>
                      <a:r>
                        <a:rPr lang="fr-CA" sz="800" u="none" strike="noStrike">
                          <a:effectLst/>
                        </a:rPr>
                        <a:t>15% du coût des bâtiments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8 045,82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9 637,02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extLst>
                  <a:ext uri="{0D108BD9-81ED-4DB2-BD59-A6C34878D82A}">
                    <a16:rowId xmlns:a16="http://schemas.microsoft.com/office/drawing/2014/main" val="3340349472"/>
                  </a:ext>
                </a:extLst>
              </a:tr>
              <a:tr h="257507">
                <a:tc>
                  <a:txBody>
                    <a:bodyPr/>
                    <a:lstStyle/>
                    <a:p>
                      <a:pPr algn="l" fontAlgn="ctr"/>
                      <a:r>
                        <a:rPr lang="fr-CA" sz="800" u="none" strike="noStrike">
                          <a:effectLst/>
                        </a:rPr>
                        <a:t>Construction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l" fontAlgn="ctr"/>
                      <a:r>
                        <a:rPr lang="fr-CA" sz="800" u="none" strike="noStrike">
                          <a:effectLst/>
                        </a:rPr>
                        <a:t>30% du coût des équipements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53 638,80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64 246,80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extLst>
                  <a:ext uri="{0D108BD9-81ED-4DB2-BD59-A6C34878D82A}">
                    <a16:rowId xmlns:a16="http://schemas.microsoft.com/office/drawing/2014/main" val="124247412"/>
                  </a:ext>
                </a:extLst>
              </a:tr>
              <a:tr h="262762">
                <a:tc gridSpan="2">
                  <a:txBody>
                    <a:bodyPr/>
                    <a:lstStyle/>
                    <a:p>
                      <a:pPr algn="ctr" fontAlgn="ctr"/>
                      <a:r>
                        <a:rPr lang="fr-CA" sz="800" u="none" strike="noStrike">
                          <a:effectLst/>
                        </a:rPr>
                        <a:t>Sous-total coûts indirects</a:t>
                      </a:r>
                      <a:r>
                        <a:rPr lang="fr-CA" sz="600" u="none" strike="noStrike" baseline="30000">
                          <a:effectLst/>
                        </a:rPr>
                        <a:t>2</a:t>
                      </a:r>
                      <a:r>
                        <a:rPr lang="fr-CA" sz="800" u="none" strike="noStrike">
                          <a:effectLst/>
                        </a:rPr>
                        <a:t>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hMerge="1">
                  <a:txBody>
                    <a:bodyPr/>
                    <a:lstStyle/>
                    <a:p>
                      <a:endParaRPr lang="fr-CA"/>
                    </a:p>
                  </a:txBody>
                  <a:tcPr/>
                </a:tc>
                <a:tc>
                  <a:txBody>
                    <a:bodyPr/>
                    <a:lstStyle/>
                    <a:p>
                      <a:pPr algn="r" fontAlgn="ctr"/>
                      <a:r>
                        <a:rPr lang="fr-CA" sz="800" u="none" strike="noStrike">
                          <a:effectLst/>
                        </a:rPr>
                        <a:t>                106 383,62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127 422,82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extLst>
                  <a:ext uri="{0D108BD9-81ED-4DB2-BD59-A6C34878D82A}">
                    <a16:rowId xmlns:a16="http://schemas.microsoft.com/office/drawing/2014/main" val="337622491"/>
                  </a:ext>
                </a:extLst>
              </a:tr>
              <a:tr h="131381">
                <a:tc gridSpan="2">
                  <a:txBody>
                    <a:bodyPr/>
                    <a:lstStyle/>
                    <a:p>
                      <a:pPr algn="l" fontAlgn="ctr"/>
                      <a:r>
                        <a:rPr lang="fr-CA" sz="800" u="none" strike="noStrike">
                          <a:effectLst/>
                        </a:rPr>
                        <a:t>Équipement (Coûts directs+indirects) </a:t>
                      </a:r>
                      <a:endParaRPr lang="fr-CA" sz="800" b="1"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hMerge="1">
                  <a:txBody>
                    <a:bodyPr/>
                    <a:lstStyle/>
                    <a:p>
                      <a:endParaRPr lang="fr-CA"/>
                    </a:p>
                  </a:txBody>
                  <a:tcPr/>
                </a:tc>
                <a:tc>
                  <a:txBody>
                    <a:bodyPr/>
                    <a:lstStyle/>
                    <a:p>
                      <a:pPr algn="r" fontAlgn="ctr"/>
                      <a:r>
                        <a:rPr lang="fr-CA" sz="800" u="none" strike="noStrike">
                          <a:effectLst/>
                        </a:rPr>
                        <a:t>                288 048,17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345 014,67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extLst>
                  <a:ext uri="{0D108BD9-81ED-4DB2-BD59-A6C34878D82A}">
                    <a16:rowId xmlns:a16="http://schemas.microsoft.com/office/drawing/2014/main" val="2974423946"/>
                  </a:ext>
                </a:extLst>
              </a:tr>
              <a:tr h="198223">
                <a:tc gridSpan="2">
                  <a:txBody>
                    <a:bodyPr/>
                    <a:lstStyle/>
                    <a:p>
                      <a:pPr algn="l" fontAlgn="ctr"/>
                      <a:r>
                        <a:rPr lang="fr-CA" sz="800" u="none" strike="noStrike">
                          <a:effectLst/>
                        </a:rPr>
                        <a:t>Bâtiment (Coûts directs+indirects) </a:t>
                      </a:r>
                      <a:endParaRPr lang="fr-CA" sz="800" b="1"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hMerge="1">
                  <a:txBody>
                    <a:bodyPr/>
                    <a:lstStyle/>
                    <a:p>
                      <a:endParaRPr lang="fr-CA"/>
                    </a:p>
                  </a:txBody>
                  <a:tcPr/>
                </a:tc>
                <a:tc>
                  <a:txBody>
                    <a:bodyPr/>
                    <a:lstStyle/>
                    <a:p>
                      <a:pPr algn="r" fontAlgn="ctr"/>
                      <a:r>
                        <a:rPr lang="fr-CA" sz="800" u="none" strike="noStrike" dirty="0">
                          <a:effectLst/>
                        </a:rPr>
                        <a:t>                                 -    $ </a:t>
                      </a:r>
                      <a:endParaRPr lang="fr-CA" sz="800" b="0" i="0" u="none" strike="noStrike" dirty="0">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u="none" strike="noStrike">
                          <a:effectLst/>
                        </a:rPr>
                        <a:t>                   223 569,51  $ </a:t>
                      </a:r>
                      <a:endParaRPr lang="fr-CA" sz="800" b="0"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extLst>
                  <a:ext uri="{0D108BD9-81ED-4DB2-BD59-A6C34878D82A}">
                    <a16:rowId xmlns:a16="http://schemas.microsoft.com/office/drawing/2014/main" val="136499308"/>
                  </a:ext>
                </a:extLst>
              </a:tr>
              <a:tr h="131381">
                <a:tc gridSpan="2">
                  <a:txBody>
                    <a:bodyPr/>
                    <a:lstStyle/>
                    <a:p>
                      <a:pPr algn="ctr" fontAlgn="ctr"/>
                      <a:r>
                        <a:rPr lang="fr-CA" sz="800" u="none" strike="noStrike">
                          <a:effectLst/>
                        </a:rPr>
                        <a:t>GRAND TOTAL </a:t>
                      </a:r>
                      <a:endParaRPr lang="fr-CA" sz="800" b="1" i="0" u="none" strike="noStrike">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hMerge="1">
                  <a:txBody>
                    <a:bodyPr/>
                    <a:lstStyle/>
                    <a:p>
                      <a:endParaRPr lang="fr-CA"/>
                    </a:p>
                  </a:txBody>
                  <a:tcPr/>
                </a:tc>
                <a:tc>
                  <a:txBody>
                    <a:bodyPr/>
                    <a:lstStyle/>
                    <a:p>
                      <a:pPr algn="r" fontAlgn="ctr"/>
                      <a:r>
                        <a:rPr lang="fr-CA" sz="800" b="1" u="none" strike="noStrike" dirty="0">
                          <a:effectLst/>
                        </a:rPr>
                        <a:t>               288 048,17  $ </a:t>
                      </a:r>
                      <a:endParaRPr lang="fr-CA" sz="800" b="1" i="0" u="none" strike="noStrike" dirty="0">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tc>
                  <a:txBody>
                    <a:bodyPr/>
                    <a:lstStyle/>
                    <a:p>
                      <a:pPr algn="r" fontAlgn="ctr"/>
                      <a:r>
                        <a:rPr lang="fr-CA" sz="800" b="1" u="none" strike="noStrike" dirty="0">
                          <a:effectLst/>
                        </a:rPr>
                        <a:t>                  568 584,18  $ </a:t>
                      </a:r>
                      <a:endParaRPr lang="fr-CA" sz="800" b="1" i="0" u="none" strike="noStrike" dirty="0">
                        <a:solidFill>
                          <a:srgbClr val="000000"/>
                        </a:solidFill>
                        <a:effectLst/>
                        <a:latin typeface="Calibri" panose="020F0502020204030204" pitchFamily="34" charset="0"/>
                      </a:endParaRPr>
                    </a:p>
                  </a:txBody>
                  <a:tcPr marL="5255" marR="5255" marT="5255" marB="0" anchor="ctr">
                    <a:solidFill>
                      <a:schemeClr val="accent6">
                        <a:lumMod val="40000"/>
                        <a:lumOff val="60000"/>
                      </a:schemeClr>
                    </a:solidFill>
                  </a:tcPr>
                </a:tc>
                <a:extLst>
                  <a:ext uri="{0D108BD9-81ED-4DB2-BD59-A6C34878D82A}">
                    <a16:rowId xmlns:a16="http://schemas.microsoft.com/office/drawing/2014/main" val="2920013855"/>
                  </a:ext>
                </a:extLst>
              </a:tr>
            </a:tbl>
          </a:graphicData>
        </a:graphic>
      </p:graphicFrame>
      <p:graphicFrame>
        <p:nvGraphicFramePr>
          <p:cNvPr id="8" name="Tableau 7">
            <a:extLst>
              <a:ext uri="{FF2B5EF4-FFF2-40B4-BE49-F238E27FC236}">
                <a16:creationId xmlns:a16="http://schemas.microsoft.com/office/drawing/2014/main" id="{D8ACF629-8450-4234-2D56-9781C1B68AE0}"/>
              </a:ext>
            </a:extLst>
          </p:cNvPr>
          <p:cNvGraphicFramePr>
            <a:graphicFrameLocks noGrp="1"/>
          </p:cNvGraphicFramePr>
          <p:nvPr>
            <p:extLst>
              <p:ext uri="{D42A27DB-BD31-4B8C-83A1-F6EECF244321}">
                <p14:modId xmlns:p14="http://schemas.microsoft.com/office/powerpoint/2010/main" val="421209170"/>
              </p:ext>
            </p:extLst>
          </p:nvPr>
        </p:nvGraphicFramePr>
        <p:xfrm>
          <a:off x="6096000" y="1789998"/>
          <a:ext cx="5969000" cy="2446020"/>
        </p:xfrm>
        <a:graphic>
          <a:graphicData uri="http://schemas.openxmlformats.org/drawingml/2006/table">
            <a:tbl>
              <a:tblPr>
                <a:tableStyleId>{5C22544A-7EE6-4342-B048-85BDC9FD1C3A}</a:tableStyleId>
              </a:tblPr>
              <a:tblGrid>
                <a:gridCol w="3302000">
                  <a:extLst>
                    <a:ext uri="{9D8B030D-6E8A-4147-A177-3AD203B41FA5}">
                      <a16:colId xmlns:a16="http://schemas.microsoft.com/office/drawing/2014/main" val="1114068510"/>
                    </a:ext>
                  </a:extLst>
                </a:gridCol>
                <a:gridCol w="1346200">
                  <a:extLst>
                    <a:ext uri="{9D8B030D-6E8A-4147-A177-3AD203B41FA5}">
                      <a16:colId xmlns:a16="http://schemas.microsoft.com/office/drawing/2014/main" val="810891674"/>
                    </a:ext>
                  </a:extLst>
                </a:gridCol>
                <a:gridCol w="1320800">
                  <a:extLst>
                    <a:ext uri="{9D8B030D-6E8A-4147-A177-3AD203B41FA5}">
                      <a16:colId xmlns:a16="http://schemas.microsoft.com/office/drawing/2014/main" val="2930546237"/>
                    </a:ext>
                  </a:extLst>
                </a:gridCol>
              </a:tblGrid>
              <a:tr h="182880">
                <a:tc gridSpan="2">
                  <a:txBody>
                    <a:bodyPr/>
                    <a:lstStyle/>
                    <a:p>
                      <a:pPr algn="l" fontAlgn="b"/>
                      <a:r>
                        <a:rPr lang="fr-CA" sz="1100" u="none" strike="noStrike" dirty="0">
                          <a:effectLst/>
                        </a:rPr>
                        <a:t>Tableau 4 : Tableau résumé, investissement en capital fixe et amortissement annuel </a:t>
                      </a:r>
                      <a:br>
                        <a:rPr lang="fr-CA" sz="1100" u="none" strike="noStrike" dirty="0">
                          <a:effectLst/>
                        </a:rPr>
                      </a:br>
                      <a:endParaRPr lang="fr-CA"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hMerge="1">
                  <a:txBody>
                    <a:bodyPr/>
                    <a:lstStyle/>
                    <a:p>
                      <a:endParaRPr lang="fr-CA"/>
                    </a:p>
                  </a:txBody>
                  <a:tcPr/>
                </a:tc>
                <a:tc>
                  <a:txBody>
                    <a:bodyPr/>
                    <a:lstStyle/>
                    <a:p>
                      <a:pPr algn="ctr" fontAlgn="b"/>
                      <a:endParaRPr lang="fr-CA"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3852059871"/>
                  </a:ext>
                </a:extLst>
              </a:tr>
              <a:tr h="220980">
                <a:tc>
                  <a:txBody>
                    <a:bodyPr/>
                    <a:lstStyle/>
                    <a:p>
                      <a:pPr algn="l" fontAlgn="ctr"/>
                      <a:r>
                        <a:rPr lang="fr-CA" sz="1100" u="none" strike="noStrike">
                          <a:effectLst/>
                        </a:rPr>
                        <a:t> </a:t>
                      </a:r>
                      <a:endParaRPr lang="fr-CA" sz="1100" b="0" i="0" u="none" strike="noStrike">
                        <a:solidFill>
                          <a:srgbClr val="000000"/>
                        </a:solidFill>
                        <a:effectLst/>
                        <a:latin typeface="Segoe UI Light" panose="020B0502040204020203" pitchFamily="34" charset="0"/>
                      </a:endParaRPr>
                    </a:p>
                  </a:txBody>
                  <a:tcPr marL="7620" marR="7620" marT="7620" marB="0" anchor="ctr">
                    <a:solidFill>
                      <a:schemeClr val="accent6">
                        <a:lumMod val="40000"/>
                        <a:lumOff val="60000"/>
                      </a:schemeClr>
                    </a:solidFill>
                  </a:tcPr>
                </a:tc>
                <a:tc>
                  <a:txBody>
                    <a:bodyPr/>
                    <a:lstStyle/>
                    <a:p>
                      <a:pPr algn="ctr" fontAlgn="ctr"/>
                      <a:r>
                        <a:rPr lang="fr-CA" sz="1100" b="1" u="none" strike="noStrike" dirty="0">
                          <a:effectLst/>
                        </a:rPr>
                        <a:t>Scénario 3</a:t>
                      </a:r>
                      <a:endParaRPr lang="fr-CA" sz="1100" b="1" i="0" u="none" strike="noStrike" dirty="0">
                        <a:solidFill>
                          <a:srgbClr val="000000"/>
                        </a:solidFill>
                        <a:effectLst/>
                        <a:latin typeface="Segoe UI Light" panose="020B0502040204020203" pitchFamily="34" charset="0"/>
                      </a:endParaRPr>
                    </a:p>
                  </a:txBody>
                  <a:tcPr marL="7620" marR="7620" marT="7620" marB="0" anchor="ctr">
                    <a:solidFill>
                      <a:schemeClr val="accent6">
                        <a:lumMod val="40000"/>
                        <a:lumOff val="60000"/>
                      </a:schemeClr>
                    </a:solidFill>
                  </a:tcPr>
                </a:tc>
                <a:tc>
                  <a:txBody>
                    <a:bodyPr/>
                    <a:lstStyle/>
                    <a:p>
                      <a:pPr algn="ctr" fontAlgn="ctr"/>
                      <a:r>
                        <a:rPr lang="fr-CA" sz="1100" b="1" u="none" strike="noStrike" dirty="0">
                          <a:effectLst/>
                        </a:rPr>
                        <a:t>Scénario 4</a:t>
                      </a:r>
                      <a:endParaRPr lang="fr-CA" sz="1100" b="1" i="0" u="none" strike="noStrike" dirty="0">
                        <a:solidFill>
                          <a:srgbClr val="000000"/>
                        </a:solidFill>
                        <a:effectLst/>
                        <a:latin typeface="Segoe UI Light" panose="020B0502040204020203" pitchFamily="34" charset="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val="3853238379"/>
                  </a:ext>
                </a:extLst>
              </a:tr>
              <a:tr h="190500">
                <a:tc>
                  <a:txBody>
                    <a:bodyPr/>
                    <a:lstStyle/>
                    <a:p>
                      <a:pPr algn="l" fontAlgn="ctr"/>
                      <a:r>
                        <a:rPr lang="fr-CA" sz="1100" u="none" strike="noStrike">
                          <a:effectLst/>
                        </a:rPr>
                        <a:t>Emprunt groupe équipement </a:t>
                      </a:r>
                      <a:endParaRPr lang="fr-CA" sz="11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CA" sz="1100" u="none" strike="noStrike" dirty="0">
                          <a:effectLst/>
                        </a:rPr>
                        <a:t>                 288 048,17  $ </a:t>
                      </a:r>
                      <a:endParaRPr lang="fr-CA" sz="11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CA" sz="1100" u="none" strike="noStrike" dirty="0">
                          <a:effectLst/>
                        </a:rPr>
                        <a:t>                345 014,67  $ </a:t>
                      </a:r>
                      <a:endParaRPr lang="fr-CA" sz="11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val="1645111779"/>
                  </a:ext>
                </a:extLst>
              </a:tr>
              <a:tr h="190500">
                <a:tc>
                  <a:txBody>
                    <a:bodyPr/>
                    <a:lstStyle/>
                    <a:p>
                      <a:pPr algn="l" fontAlgn="ctr"/>
                      <a:r>
                        <a:rPr lang="fr-CA" sz="1100" u="none" strike="noStrike">
                          <a:effectLst/>
                        </a:rPr>
                        <a:t>Période d’amortissement équipement </a:t>
                      </a:r>
                      <a:endParaRPr lang="fr-CA" sz="11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CA" sz="1100" u="none" strike="noStrike" dirty="0">
                          <a:effectLst/>
                        </a:rPr>
                        <a:t>7 ans </a:t>
                      </a:r>
                      <a:endParaRPr lang="fr-CA" sz="1100" b="1"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CA" sz="1100" u="none" strike="noStrike" dirty="0">
                          <a:effectLst/>
                        </a:rPr>
                        <a:t>7 ans</a:t>
                      </a:r>
                      <a:endParaRPr lang="fr-CA" sz="1100" b="1"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val="275476728"/>
                  </a:ext>
                </a:extLst>
              </a:tr>
              <a:tr h="190500">
                <a:tc>
                  <a:txBody>
                    <a:bodyPr/>
                    <a:lstStyle/>
                    <a:p>
                      <a:pPr algn="l" fontAlgn="ctr"/>
                      <a:r>
                        <a:rPr lang="fr-CA" sz="1100" u="none" strike="noStrike">
                          <a:effectLst/>
                        </a:rPr>
                        <a:t>Emprunt groupe bâtiment </a:t>
                      </a:r>
                      <a:endParaRPr lang="fr-CA" sz="11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CA" sz="1100" u="none" strike="noStrike" dirty="0">
                          <a:effectLst/>
                        </a:rPr>
                        <a:t>                                 -    $ </a:t>
                      </a:r>
                      <a:endParaRPr lang="fr-CA" sz="11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CA" sz="1100" u="none" strike="noStrike" dirty="0">
                          <a:effectLst/>
                        </a:rPr>
                        <a:t>                223 569,51  $ </a:t>
                      </a:r>
                      <a:endParaRPr lang="fr-CA" sz="11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val="2321680978"/>
                  </a:ext>
                </a:extLst>
              </a:tr>
              <a:tr h="190500">
                <a:tc>
                  <a:txBody>
                    <a:bodyPr/>
                    <a:lstStyle/>
                    <a:p>
                      <a:pPr algn="l" fontAlgn="ctr"/>
                      <a:r>
                        <a:rPr lang="fr-CA" sz="1100" u="none" strike="noStrike">
                          <a:effectLst/>
                        </a:rPr>
                        <a:t>Période d’amortissement bâtiment </a:t>
                      </a:r>
                      <a:endParaRPr lang="fr-CA" sz="11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CA" sz="1100" u="none" strike="noStrike" dirty="0">
                          <a:effectLst/>
                        </a:rPr>
                        <a:t>25 ans </a:t>
                      </a:r>
                      <a:endParaRPr lang="fr-CA" sz="1100" b="1"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CA" sz="1100" u="none" strike="noStrike" dirty="0">
                          <a:effectLst/>
                        </a:rPr>
                        <a:t>25 ans</a:t>
                      </a:r>
                      <a:endParaRPr lang="fr-CA" sz="1100" b="1"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val="103411540"/>
                  </a:ext>
                </a:extLst>
              </a:tr>
              <a:tr h="190500">
                <a:tc>
                  <a:txBody>
                    <a:bodyPr/>
                    <a:lstStyle/>
                    <a:p>
                      <a:pPr algn="l" fontAlgn="ctr"/>
                      <a:r>
                        <a:rPr lang="fr-CA" sz="1100" u="none" strike="noStrike">
                          <a:effectLst/>
                        </a:rPr>
                        <a:t>Investissement total en capital fixe </a:t>
                      </a:r>
                      <a:endParaRPr lang="fr-CA" sz="11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CA" sz="1100" u="none" strike="noStrike" dirty="0">
                          <a:effectLst/>
                        </a:rPr>
                        <a:t>                 288 048,17  $ </a:t>
                      </a:r>
                      <a:endParaRPr lang="fr-CA" sz="1100" b="1"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CA" sz="1100" u="none" strike="noStrike" dirty="0">
                          <a:effectLst/>
                        </a:rPr>
                        <a:t>                568 584,18  $ </a:t>
                      </a:r>
                      <a:endParaRPr lang="fr-CA" sz="1100" b="1"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val="117965940"/>
                  </a:ext>
                </a:extLst>
              </a:tr>
              <a:tr h="190500">
                <a:tc>
                  <a:txBody>
                    <a:bodyPr/>
                    <a:lstStyle/>
                    <a:p>
                      <a:pPr algn="l" fontAlgn="ctr"/>
                      <a:r>
                        <a:rPr lang="fr-CA" sz="1100" u="none" strike="noStrike">
                          <a:effectLst/>
                        </a:rPr>
                        <a:t>Taux d’intérêt </a:t>
                      </a:r>
                      <a:endParaRPr lang="fr-CA" sz="1100" b="0"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CA" sz="1100" u="none" strike="noStrike">
                          <a:effectLst/>
                        </a:rPr>
                        <a:t>10%</a:t>
                      </a:r>
                      <a:endParaRPr lang="fr-CA" sz="1100" b="1"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CA" sz="1100" u="none" strike="noStrike">
                          <a:effectLst/>
                        </a:rPr>
                        <a:t>10%</a:t>
                      </a:r>
                      <a:endParaRPr lang="fr-CA" sz="1100" b="1"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val="3133618891"/>
                  </a:ext>
                </a:extLst>
              </a:tr>
              <a:tr h="190500">
                <a:tc>
                  <a:txBody>
                    <a:bodyPr/>
                    <a:lstStyle/>
                    <a:p>
                      <a:pPr algn="l" fontAlgn="ctr"/>
                      <a:r>
                        <a:rPr lang="fr-CA" sz="1100" u="none" strike="noStrike">
                          <a:effectLst/>
                        </a:rPr>
                        <a:t>Amortissement annuel </a:t>
                      </a:r>
                      <a:endParaRPr lang="fr-CA" sz="1100" b="1"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CA" sz="1100" u="none" strike="noStrike">
                          <a:effectLst/>
                        </a:rPr>
                        <a:t>                   59 166,68  $ </a:t>
                      </a:r>
                      <a:endParaRPr lang="fr-CA" sz="1100" b="1"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CA" sz="1100" u="none" strike="noStrike">
                          <a:effectLst/>
                        </a:rPr>
                        <a:t>                  95 498,13  $ </a:t>
                      </a:r>
                      <a:endParaRPr lang="fr-CA" sz="1100" b="1" i="0" u="none" strike="noStrike">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val="1254292823"/>
                  </a:ext>
                </a:extLst>
              </a:tr>
              <a:tr h="190500">
                <a:tc>
                  <a:txBody>
                    <a:bodyPr/>
                    <a:lstStyle/>
                    <a:p>
                      <a:pPr algn="l" fontAlgn="ctr"/>
                      <a:r>
                        <a:rPr lang="fr-CA" sz="1100" u="none" strike="noStrike" dirty="0">
                          <a:effectLst/>
                        </a:rPr>
                        <a:t>Production annuelle (kg)</a:t>
                      </a:r>
                      <a:endParaRPr lang="fr-CA" sz="11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CA" sz="1100" u="none" strike="noStrike" dirty="0">
                          <a:effectLst/>
                        </a:rPr>
                        <a:t>10 000</a:t>
                      </a:r>
                      <a:endParaRPr lang="fr-CA" sz="11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CA" sz="1100" u="none" strike="noStrike" dirty="0">
                          <a:effectLst/>
                        </a:rPr>
                        <a:t>10 000</a:t>
                      </a:r>
                      <a:endParaRPr lang="fr-CA" sz="11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val="3128620185"/>
                  </a:ext>
                </a:extLst>
              </a:tr>
              <a:tr h="190500">
                <a:tc>
                  <a:txBody>
                    <a:bodyPr/>
                    <a:lstStyle/>
                    <a:p>
                      <a:pPr algn="l" fontAlgn="ctr"/>
                      <a:r>
                        <a:rPr lang="fr-CA" sz="1100" u="none" strike="noStrike" dirty="0">
                          <a:effectLst/>
                        </a:rPr>
                        <a:t>Coût (amortissement annuel) / kilogramme produit </a:t>
                      </a:r>
                      <a:endParaRPr lang="fr-CA" sz="1100" b="1"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CA" sz="1100" b="1" u="none" strike="noStrike" dirty="0">
                          <a:effectLst/>
                        </a:rPr>
                        <a:t>                             5,92  $ </a:t>
                      </a:r>
                      <a:endParaRPr lang="fr-CA" sz="1100" b="1"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CA" sz="1100" b="1" u="none" strike="noStrike" dirty="0">
                          <a:effectLst/>
                        </a:rPr>
                        <a:t>                            9,55  $ </a:t>
                      </a:r>
                      <a:endParaRPr lang="fr-CA" sz="1100" b="1"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extLst>
                  <a:ext uri="{0D108BD9-81ED-4DB2-BD59-A6C34878D82A}">
                    <a16:rowId xmlns:a16="http://schemas.microsoft.com/office/drawing/2014/main" val="2276704651"/>
                  </a:ext>
                </a:extLst>
              </a:tr>
            </a:tbl>
          </a:graphicData>
        </a:graphic>
      </p:graphicFrame>
    </p:spTree>
    <p:extLst>
      <p:ext uri="{BB962C8B-B14F-4D97-AF65-F5344CB8AC3E}">
        <p14:creationId xmlns:p14="http://schemas.microsoft.com/office/powerpoint/2010/main" val="1179816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group of brown objects&#10;&#10;Description automatically generated">
            <a:extLst>
              <a:ext uri="{FF2B5EF4-FFF2-40B4-BE49-F238E27FC236}">
                <a16:creationId xmlns:a16="http://schemas.microsoft.com/office/drawing/2014/main" id="{3EA36377-E931-BBAF-485A-D29AF93A7799}"/>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1999" cy="6858000"/>
          </a:xfrm>
          <a:prstGeom prst="rect">
            <a:avLst/>
          </a:prstGeom>
        </p:spPr>
      </p:pic>
      <p:sp>
        <p:nvSpPr>
          <p:cNvPr id="4" name="TextBox 3">
            <a:extLst>
              <a:ext uri="{FF2B5EF4-FFF2-40B4-BE49-F238E27FC236}">
                <a16:creationId xmlns:a16="http://schemas.microsoft.com/office/drawing/2014/main" id="{8EB3E6E1-93AD-B7B9-CA83-9C1A6D66BAFA}"/>
              </a:ext>
            </a:extLst>
          </p:cNvPr>
          <p:cNvSpPr txBox="1"/>
          <p:nvPr/>
        </p:nvSpPr>
        <p:spPr>
          <a:xfrm>
            <a:off x="3514724" y="1057275"/>
            <a:ext cx="8296276" cy="784830"/>
          </a:xfrm>
          <a:prstGeom prst="rect">
            <a:avLst/>
          </a:prstGeom>
          <a:noFill/>
        </p:spPr>
        <p:txBody>
          <a:bodyPr wrap="square" rtlCol="0">
            <a:spAutoFit/>
          </a:bodyPr>
          <a:lstStyle/>
          <a:p>
            <a:r>
              <a:rPr lang="en-US" sz="4500" dirty="0">
                <a:solidFill>
                  <a:schemeClr val="bg1"/>
                </a:solidFill>
                <a:latin typeface="Montserrat SemiBold" panose="00000700000000000000" pitchFamily="2" charset="0"/>
              </a:rPr>
              <a:t>Cintech Agroalimentaire</a:t>
            </a:r>
            <a:endParaRPr lang="en-CA" sz="4500" dirty="0">
              <a:solidFill>
                <a:schemeClr val="bg1"/>
              </a:solidFill>
              <a:latin typeface="Montserrat SemiBold" panose="00000700000000000000" pitchFamily="2" charset="0"/>
            </a:endParaRPr>
          </a:p>
        </p:txBody>
      </p:sp>
      <p:sp>
        <p:nvSpPr>
          <p:cNvPr id="5" name="TextBox 4">
            <a:extLst>
              <a:ext uri="{FF2B5EF4-FFF2-40B4-BE49-F238E27FC236}">
                <a16:creationId xmlns:a16="http://schemas.microsoft.com/office/drawing/2014/main" id="{87D1A012-923C-2EC1-03B0-193CEA383CE6}"/>
              </a:ext>
            </a:extLst>
          </p:cNvPr>
          <p:cNvSpPr txBox="1"/>
          <p:nvPr/>
        </p:nvSpPr>
        <p:spPr>
          <a:xfrm>
            <a:off x="3414711" y="2191315"/>
            <a:ext cx="8272464" cy="1631216"/>
          </a:xfrm>
          <a:prstGeom prst="rect">
            <a:avLst/>
          </a:prstGeom>
          <a:noFill/>
        </p:spPr>
        <p:txBody>
          <a:bodyPr wrap="square" rtlCol="0">
            <a:spAutoFit/>
          </a:bodyPr>
          <a:lstStyle/>
          <a:p>
            <a:pPr lvl="1">
              <a:buClr>
                <a:srgbClr val="E14F3D"/>
              </a:buClr>
            </a:pPr>
            <a:r>
              <a:rPr lang="fr-FR" sz="2000" dirty="0">
                <a:solidFill>
                  <a:schemeClr val="bg1"/>
                </a:solidFill>
                <a:latin typeface="Montserrat" panose="00000500000000000000" pitchFamily="2" charset="0"/>
              </a:rPr>
              <a:t>Depuis 1986, </a:t>
            </a:r>
            <a:r>
              <a:rPr lang="fr-FR" sz="2000" dirty="0" err="1">
                <a:solidFill>
                  <a:schemeClr val="bg1"/>
                </a:solidFill>
                <a:latin typeface="Montserrat" panose="00000500000000000000" pitchFamily="2" charset="0"/>
              </a:rPr>
              <a:t>Cintech</a:t>
            </a:r>
            <a:r>
              <a:rPr lang="fr-FR" sz="2000" dirty="0">
                <a:solidFill>
                  <a:schemeClr val="bg1"/>
                </a:solidFill>
                <a:latin typeface="Montserrat" panose="00000500000000000000" pitchFamily="2" charset="0"/>
              </a:rPr>
              <a:t> agroalimentaire, centre d’innovation et de recherche appliquée en agroalimentaire, met ses expertises et technologies au service des enjeux des entreprises afin de leur offrir des solutions sur mesure et d’accélérer leur développement : </a:t>
            </a:r>
            <a:endParaRPr lang="en-CA" sz="2000" dirty="0">
              <a:solidFill>
                <a:schemeClr val="bg1"/>
              </a:solidFill>
            </a:endParaRPr>
          </a:p>
        </p:txBody>
      </p:sp>
      <p:pic>
        <p:nvPicPr>
          <p:cNvPr id="7" name="Graphic 6">
            <a:extLst>
              <a:ext uri="{FF2B5EF4-FFF2-40B4-BE49-F238E27FC236}">
                <a16:creationId xmlns:a16="http://schemas.microsoft.com/office/drawing/2014/main" id="{67DECFEF-A8D6-FC9F-916D-28E66D6893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8112" y="4252495"/>
            <a:ext cx="256005" cy="256005"/>
          </a:xfrm>
          <a:prstGeom prst="rect">
            <a:avLst/>
          </a:prstGeom>
        </p:spPr>
      </p:pic>
      <p:sp>
        <p:nvSpPr>
          <p:cNvPr id="8" name="TextBox 7">
            <a:extLst>
              <a:ext uri="{FF2B5EF4-FFF2-40B4-BE49-F238E27FC236}">
                <a16:creationId xmlns:a16="http://schemas.microsoft.com/office/drawing/2014/main" id="{100EF94E-9F34-34EC-2A5F-FFE032E08472}"/>
              </a:ext>
            </a:extLst>
          </p:cNvPr>
          <p:cNvSpPr txBox="1"/>
          <p:nvPr/>
        </p:nvSpPr>
        <p:spPr>
          <a:xfrm>
            <a:off x="4343399" y="4195831"/>
            <a:ext cx="3505200" cy="353943"/>
          </a:xfrm>
          <a:prstGeom prst="rect">
            <a:avLst/>
          </a:prstGeom>
          <a:noFill/>
        </p:spPr>
        <p:txBody>
          <a:bodyPr wrap="square" rtlCol="0">
            <a:spAutoFit/>
          </a:bodyPr>
          <a:lstStyle/>
          <a:p>
            <a:r>
              <a:rPr lang="en-US" sz="1700" dirty="0">
                <a:solidFill>
                  <a:schemeClr val="bg1"/>
                </a:solidFill>
                <a:latin typeface="Montserrat" panose="00000500000000000000" pitchFamily="2" charset="0"/>
              </a:rPr>
              <a:t>La formation - reformulation</a:t>
            </a:r>
            <a:endParaRPr lang="en-CA" sz="1700" dirty="0">
              <a:solidFill>
                <a:schemeClr val="bg1"/>
              </a:solidFill>
              <a:latin typeface="Montserrat" panose="00000500000000000000" pitchFamily="2" charset="0"/>
            </a:endParaRPr>
          </a:p>
        </p:txBody>
      </p:sp>
      <p:pic>
        <p:nvPicPr>
          <p:cNvPr id="9" name="Graphic 8">
            <a:extLst>
              <a:ext uri="{FF2B5EF4-FFF2-40B4-BE49-F238E27FC236}">
                <a16:creationId xmlns:a16="http://schemas.microsoft.com/office/drawing/2014/main" id="{99E7ADBC-12A6-C75D-492B-95B35EBC10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8112" y="4821816"/>
            <a:ext cx="256005" cy="256005"/>
          </a:xfrm>
          <a:prstGeom prst="rect">
            <a:avLst/>
          </a:prstGeom>
        </p:spPr>
      </p:pic>
      <p:sp>
        <p:nvSpPr>
          <p:cNvPr id="10" name="TextBox 9">
            <a:extLst>
              <a:ext uri="{FF2B5EF4-FFF2-40B4-BE49-F238E27FC236}">
                <a16:creationId xmlns:a16="http://schemas.microsoft.com/office/drawing/2014/main" id="{E0EE7136-8BC8-F956-F985-3D9AFBFA87B3}"/>
              </a:ext>
            </a:extLst>
          </p:cNvPr>
          <p:cNvSpPr txBox="1"/>
          <p:nvPr/>
        </p:nvSpPr>
        <p:spPr>
          <a:xfrm>
            <a:off x="4343399" y="4765152"/>
            <a:ext cx="3505200" cy="353943"/>
          </a:xfrm>
          <a:prstGeom prst="rect">
            <a:avLst/>
          </a:prstGeom>
          <a:noFill/>
        </p:spPr>
        <p:txBody>
          <a:bodyPr wrap="square" rtlCol="0">
            <a:spAutoFit/>
          </a:bodyPr>
          <a:lstStyle/>
          <a:p>
            <a:r>
              <a:rPr lang="en-US" sz="1700" dirty="0">
                <a:solidFill>
                  <a:schemeClr val="bg1"/>
                </a:solidFill>
                <a:latin typeface="Montserrat" panose="00000500000000000000" pitchFamily="2" charset="0"/>
              </a:rPr>
              <a:t>La validation de </a:t>
            </a:r>
            <a:r>
              <a:rPr lang="en-US" sz="1700" dirty="0" err="1">
                <a:solidFill>
                  <a:schemeClr val="bg1"/>
                </a:solidFill>
                <a:latin typeface="Montserrat" panose="00000500000000000000" pitchFamily="2" charset="0"/>
              </a:rPr>
              <a:t>procédés</a:t>
            </a:r>
            <a:endParaRPr lang="en-CA" sz="1700" dirty="0">
              <a:solidFill>
                <a:schemeClr val="bg1"/>
              </a:solidFill>
              <a:latin typeface="Montserrat" panose="00000500000000000000" pitchFamily="2" charset="0"/>
            </a:endParaRPr>
          </a:p>
        </p:txBody>
      </p:sp>
      <p:pic>
        <p:nvPicPr>
          <p:cNvPr id="11" name="Graphic 10">
            <a:extLst>
              <a:ext uri="{FF2B5EF4-FFF2-40B4-BE49-F238E27FC236}">
                <a16:creationId xmlns:a16="http://schemas.microsoft.com/office/drawing/2014/main" id="{8DCE3DF1-077C-8F3F-DCC4-C1FC573D60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8112" y="5391137"/>
            <a:ext cx="256005" cy="256005"/>
          </a:xfrm>
          <a:prstGeom prst="rect">
            <a:avLst/>
          </a:prstGeom>
        </p:spPr>
      </p:pic>
      <p:sp>
        <p:nvSpPr>
          <p:cNvPr id="12" name="TextBox 11">
            <a:extLst>
              <a:ext uri="{FF2B5EF4-FFF2-40B4-BE49-F238E27FC236}">
                <a16:creationId xmlns:a16="http://schemas.microsoft.com/office/drawing/2014/main" id="{D704FFD5-3360-564F-E13D-1A91A401F0E3}"/>
              </a:ext>
            </a:extLst>
          </p:cNvPr>
          <p:cNvSpPr txBox="1"/>
          <p:nvPr/>
        </p:nvSpPr>
        <p:spPr>
          <a:xfrm>
            <a:off x="4343399" y="5334473"/>
            <a:ext cx="3505200" cy="353943"/>
          </a:xfrm>
          <a:prstGeom prst="rect">
            <a:avLst/>
          </a:prstGeom>
          <a:noFill/>
        </p:spPr>
        <p:txBody>
          <a:bodyPr wrap="square" rtlCol="0">
            <a:spAutoFit/>
          </a:bodyPr>
          <a:lstStyle/>
          <a:p>
            <a:r>
              <a:rPr lang="en-US" sz="1700" dirty="0">
                <a:solidFill>
                  <a:schemeClr val="bg1"/>
                </a:solidFill>
                <a:latin typeface="Montserrat" panose="00000500000000000000" pitchFamily="2" charset="0"/>
              </a:rPr>
              <a:t>La </a:t>
            </a:r>
            <a:r>
              <a:rPr lang="en-US" sz="1700" dirty="0" err="1">
                <a:solidFill>
                  <a:schemeClr val="bg1"/>
                </a:solidFill>
                <a:latin typeface="Montserrat" panose="00000500000000000000" pitchFamily="2" charset="0"/>
              </a:rPr>
              <a:t>valorisation</a:t>
            </a:r>
            <a:r>
              <a:rPr lang="en-US" sz="1700" dirty="0">
                <a:solidFill>
                  <a:schemeClr val="bg1"/>
                </a:solidFill>
                <a:latin typeface="Montserrat" panose="00000500000000000000" pitchFamily="2" charset="0"/>
              </a:rPr>
              <a:t> de </a:t>
            </a:r>
            <a:r>
              <a:rPr lang="en-US" sz="1700" dirty="0" err="1">
                <a:solidFill>
                  <a:schemeClr val="bg1"/>
                </a:solidFill>
                <a:latin typeface="Montserrat" panose="00000500000000000000" pitchFamily="2" charset="0"/>
              </a:rPr>
              <a:t>coproduits</a:t>
            </a:r>
            <a:endParaRPr lang="en-CA" sz="1700" dirty="0">
              <a:solidFill>
                <a:schemeClr val="bg1"/>
              </a:solidFill>
              <a:latin typeface="Montserrat" panose="00000500000000000000" pitchFamily="2" charset="0"/>
            </a:endParaRPr>
          </a:p>
        </p:txBody>
      </p:sp>
      <p:pic>
        <p:nvPicPr>
          <p:cNvPr id="13" name="Graphic 12">
            <a:extLst>
              <a:ext uri="{FF2B5EF4-FFF2-40B4-BE49-F238E27FC236}">
                <a16:creationId xmlns:a16="http://schemas.microsoft.com/office/drawing/2014/main" id="{70135626-F4C0-B3B6-9568-106FEFF117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8112" y="5960458"/>
            <a:ext cx="256005" cy="256005"/>
          </a:xfrm>
          <a:prstGeom prst="rect">
            <a:avLst/>
          </a:prstGeom>
        </p:spPr>
      </p:pic>
      <p:sp>
        <p:nvSpPr>
          <p:cNvPr id="14" name="TextBox 13">
            <a:extLst>
              <a:ext uri="{FF2B5EF4-FFF2-40B4-BE49-F238E27FC236}">
                <a16:creationId xmlns:a16="http://schemas.microsoft.com/office/drawing/2014/main" id="{F836981F-2558-6B21-8789-B1EC2A5A697F}"/>
              </a:ext>
            </a:extLst>
          </p:cNvPr>
          <p:cNvSpPr txBox="1"/>
          <p:nvPr/>
        </p:nvSpPr>
        <p:spPr>
          <a:xfrm>
            <a:off x="4343399" y="5789494"/>
            <a:ext cx="3505200" cy="615553"/>
          </a:xfrm>
          <a:prstGeom prst="rect">
            <a:avLst/>
          </a:prstGeom>
          <a:noFill/>
        </p:spPr>
        <p:txBody>
          <a:bodyPr wrap="square" rtlCol="0">
            <a:spAutoFit/>
          </a:bodyPr>
          <a:lstStyle/>
          <a:p>
            <a:r>
              <a:rPr lang="en-US" sz="1700" dirty="0" err="1">
                <a:solidFill>
                  <a:schemeClr val="bg1"/>
                </a:solidFill>
                <a:latin typeface="Montserrat" panose="00000500000000000000" pitchFamily="2" charset="0"/>
              </a:rPr>
              <a:t>L’accès</a:t>
            </a:r>
            <a:r>
              <a:rPr lang="en-US" sz="1700" dirty="0">
                <a:solidFill>
                  <a:schemeClr val="bg1"/>
                </a:solidFill>
                <a:latin typeface="Montserrat" panose="00000500000000000000" pitchFamily="2" charset="0"/>
              </a:rPr>
              <a:t> à des </a:t>
            </a:r>
            <a:r>
              <a:rPr lang="en-US" sz="1700" dirty="0" err="1">
                <a:solidFill>
                  <a:schemeClr val="bg1"/>
                </a:solidFill>
                <a:latin typeface="Montserrat" panose="00000500000000000000" pitchFamily="2" charset="0"/>
              </a:rPr>
              <a:t>plateformes</a:t>
            </a:r>
            <a:r>
              <a:rPr lang="en-US" sz="1700" dirty="0">
                <a:solidFill>
                  <a:schemeClr val="bg1"/>
                </a:solidFill>
                <a:latin typeface="Montserrat" panose="00000500000000000000" pitchFamily="2" charset="0"/>
              </a:rPr>
              <a:t> </a:t>
            </a:r>
            <a:r>
              <a:rPr lang="en-US" sz="1700" dirty="0" err="1">
                <a:solidFill>
                  <a:schemeClr val="bg1"/>
                </a:solidFill>
                <a:latin typeface="Montserrat" panose="00000500000000000000" pitchFamily="2" charset="0"/>
              </a:rPr>
              <a:t>technologiques</a:t>
            </a:r>
            <a:endParaRPr lang="en-CA" sz="1700" dirty="0">
              <a:solidFill>
                <a:schemeClr val="bg1"/>
              </a:solidFill>
              <a:latin typeface="Montserrat" panose="00000500000000000000" pitchFamily="2" charset="0"/>
            </a:endParaRPr>
          </a:p>
        </p:txBody>
      </p:sp>
      <p:pic>
        <p:nvPicPr>
          <p:cNvPr id="15" name="Graphic 14">
            <a:extLst>
              <a:ext uri="{FF2B5EF4-FFF2-40B4-BE49-F238E27FC236}">
                <a16:creationId xmlns:a16="http://schemas.microsoft.com/office/drawing/2014/main" id="{D75A0731-2644-D3A6-59DD-D7E6C7349B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3849" y="4252495"/>
            <a:ext cx="256005" cy="256005"/>
          </a:xfrm>
          <a:prstGeom prst="rect">
            <a:avLst/>
          </a:prstGeom>
        </p:spPr>
      </p:pic>
      <p:sp>
        <p:nvSpPr>
          <p:cNvPr id="16" name="TextBox 15">
            <a:extLst>
              <a:ext uri="{FF2B5EF4-FFF2-40B4-BE49-F238E27FC236}">
                <a16:creationId xmlns:a16="http://schemas.microsoft.com/office/drawing/2014/main" id="{F86E8536-69BB-F1B8-0F91-DD340C2042AF}"/>
              </a:ext>
            </a:extLst>
          </p:cNvPr>
          <p:cNvSpPr txBox="1"/>
          <p:nvPr/>
        </p:nvSpPr>
        <p:spPr>
          <a:xfrm>
            <a:off x="8339136" y="4195831"/>
            <a:ext cx="3505200" cy="353943"/>
          </a:xfrm>
          <a:prstGeom prst="rect">
            <a:avLst/>
          </a:prstGeom>
          <a:noFill/>
        </p:spPr>
        <p:txBody>
          <a:bodyPr wrap="square" rtlCol="0">
            <a:spAutoFit/>
          </a:bodyPr>
          <a:lstStyle/>
          <a:p>
            <a:r>
              <a:rPr lang="en-US" sz="1700" dirty="0">
                <a:solidFill>
                  <a:schemeClr val="bg1"/>
                </a:solidFill>
                <a:latin typeface="Montserrat" panose="00000500000000000000" pitchFamily="2" charset="0"/>
              </a:rPr>
              <a:t>La mise à </a:t>
            </a:r>
            <a:r>
              <a:rPr lang="en-US" sz="1700" dirty="0" err="1">
                <a:solidFill>
                  <a:schemeClr val="bg1"/>
                </a:solidFill>
                <a:latin typeface="Montserrat" panose="00000500000000000000" pitchFamily="2" charset="0"/>
              </a:rPr>
              <a:t>l’échelle</a:t>
            </a:r>
            <a:r>
              <a:rPr lang="en-US" sz="1700" dirty="0">
                <a:solidFill>
                  <a:schemeClr val="bg1"/>
                </a:solidFill>
                <a:latin typeface="Montserrat" panose="00000500000000000000" pitchFamily="2" charset="0"/>
              </a:rPr>
              <a:t> </a:t>
            </a:r>
            <a:r>
              <a:rPr lang="en-US" sz="1700" dirty="0" err="1">
                <a:solidFill>
                  <a:schemeClr val="bg1"/>
                </a:solidFill>
                <a:latin typeface="Montserrat" panose="00000500000000000000" pitchFamily="2" charset="0"/>
              </a:rPr>
              <a:t>industrielle</a:t>
            </a:r>
            <a:endParaRPr lang="en-CA" sz="1700" dirty="0">
              <a:solidFill>
                <a:schemeClr val="bg1"/>
              </a:solidFill>
              <a:latin typeface="Montserrat" panose="00000500000000000000" pitchFamily="2" charset="0"/>
            </a:endParaRPr>
          </a:p>
        </p:txBody>
      </p:sp>
      <p:pic>
        <p:nvPicPr>
          <p:cNvPr id="17" name="Graphic 16">
            <a:extLst>
              <a:ext uri="{FF2B5EF4-FFF2-40B4-BE49-F238E27FC236}">
                <a16:creationId xmlns:a16="http://schemas.microsoft.com/office/drawing/2014/main" id="{BAEA5FB8-16A4-C4DD-A155-9CDF844B0A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3849" y="4821816"/>
            <a:ext cx="256005" cy="256005"/>
          </a:xfrm>
          <a:prstGeom prst="rect">
            <a:avLst/>
          </a:prstGeom>
        </p:spPr>
      </p:pic>
      <p:sp>
        <p:nvSpPr>
          <p:cNvPr id="18" name="TextBox 17">
            <a:extLst>
              <a:ext uri="{FF2B5EF4-FFF2-40B4-BE49-F238E27FC236}">
                <a16:creationId xmlns:a16="http://schemas.microsoft.com/office/drawing/2014/main" id="{0D081076-8F45-DB39-912A-988D5D397436}"/>
              </a:ext>
            </a:extLst>
          </p:cNvPr>
          <p:cNvSpPr txBox="1"/>
          <p:nvPr/>
        </p:nvSpPr>
        <p:spPr>
          <a:xfrm>
            <a:off x="8339136" y="4641327"/>
            <a:ext cx="3505200" cy="615553"/>
          </a:xfrm>
          <a:prstGeom prst="rect">
            <a:avLst/>
          </a:prstGeom>
          <a:noFill/>
        </p:spPr>
        <p:txBody>
          <a:bodyPr wrap="square" rtlCol="0">
            <a:spAutoFit/>
          </a:bodyPr>
          <a:lstStyle/>
          <a:p>
            <a:r>
              <a:rPr lang="en-US" sz="1700" dirty="0" err="1">
                <a:solidFill>
                  <a:schemeClr val="bg1"/>
                </a:solidFill>
                <a:latin typeface="Montserrat" panose="00000500000000000000" pitchFamily="2" charset="0"/>
              </a:rPr>
              <a:t>L’incubation</a:t>
            </a:r>
            <a:r>
              <a:rPr lang="en-US" sz="1700" dirty="0">
                <a:solidFill>
                  <a:schemeClr val="bg1"/>
                </a:solidFill>
                <a:latin typeface="Montserrat" panose="00000500000000000000" pitchFamily="2" charset="0"/>
              </a:rPr>
              <a:t> et </a:t>
            </a:r>
            <a:r>
              <a:rPr lang="en-US" sz="1700" dirty="0" err="1">
                <a:solidFill>
                  <a:schemeClr val="bg1"/>
                </a:solidFill>
                <a:latin typeface="Montserrat" panose="00000500000000000000" pitchFamily="2" charset="0"/>
              </a:rPr>
              <a:t>l’accélération</a:t>
            </a:r>
            <a:r>
              <a:rPr lang="en-US" sz="1700" dirty="0">
                <a:solidFill>
                  <a:schemeClr val="bg1"/>
                </a:solidFill>
                <a:latin typeface="Montserrat" panose="00000500000000000000" pitchFamily="2" charset="0"/>
              </a:rPr>
              <a:t> de </a:t>
            </a:r>
            <a:r>
              <a:rPr lang="en-US" sz="1700" dirty="0" err="1">
                <a:solidFill>
                  <a:schemeClr val="bg1"/>
                </a:solidFill>
                <a:latin typeface="Montserrat" panose="00000500000000000000" pitchFamily="2" charset="0"/>
              </a:rPr>
              <a:t>projets</a:t>
            </a:r>
            <a:endParaRPr lang="en-CA" sz="1700" dirty="0">
              <a:solidFill>
                <a:schemeClr val="bg1"/>
              </a:solidFill>
              <a:latin typeface="Montserrat" panose="00000500000000000000" pitchFamily="2" charset="0"/>
            </a:endParaRPr>
          </a:p>
        </p:txBody>
      </p:sp>
      <p:pic>
        <p:nvPicPr>
          <p:cNvPr id="19" name="Graphic 18">
            <a:extLst>
              <a:ext uri="{FF2B5EF4-FFF2-40B4-BE49-F238E27FC236}">
                <a16:creationId xmlns:a16="http://schemas.microsoft.com/office/drawing/2014/main" id="{A38FB2AC-E206-9436-50CE-01D3B03AE9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3849" y="5391137"/>
            <a:ext cx="256005" cy="256005"/>
          </a:xfrm>
          <a:prstGeom prst="rect">
            <a:avLst/>
          </a:prstGeom>
        </p:spPr>
      </p:pic>
      <p:sp>
        <p:nvSpPr>
          <p:cNvPr id="20" name="TextBox 19">
            <a:extLst>
              <a:ext uri="{FF2B5EF4-FFF2-40B4-BE49-F238E27FC236}">
                <a16:creationId xmlns:a16="http://schemas.microsoft.com/office/drawing/2014/main" id="{A084BA9C-88D7-B26D-8162-090D67AEFF6E}"/>
              </a:ext>
            </a:extLst>
          </p:cNvPr>
          <p:cNvSpPr txBox="1"/>
          <p:nvPr/>
        </p:nvSpPr>
        <p:spPr>
          <a:xfrm>
            <a:off x="8339136" y="5334473"/>
            <a:ext cx="3689466" cy="353943"/>
          </a:xfrm>
          <a:prstGeom prst="rect">
            <a:avLst/>
          </a:prstGeom>
          <a:noFill/>
        </p:spPr>
        <p:txBody>
          <a:bodyPr wrap="square" rtlCol="0">
            <a:spAutoFit/>
          </a:bodyPr>
          <a:lstStyle/>
          <a:p>
            <a:r>
              <a:rPr lang="en-US" sz="1700" dirty="0">
                <a:solidFill>
                  <a:schemeClr val="bg1"/>
                </a:solidFill>
                <a:latin typeface="Montserrat" panose="00000500000000000000" pitchFamily="2" charset="0"/>
              </a:rPr>
              <a:t>Le </a:t>
            </a:r>
            <a:r>
              <a:rPr lang="en-US" sz="1700" dirty="0" err="1">
                <a:solidFill>
                  <a:schemeClr val="bg1"/>
                </a:solidFill>
                <a:latin typeface="Montserrat" panose="00000500000000000000" pitchFamily="2" charset="0"/>
              </a:rPr>
              <a:t>positionnement</a:t>
            </a:r>
            <a:r>
              <a:rPr lang="en-US" sz="1700" dirty="0">
                <a:solidFill>
                  <a:schemeClr val="bg1"/>
                </a:solidFill>
                <a:latin typeface="Montserrat" panose="00000500000000000000" pitchFamily="2" charset="0"/>
              </a:rPr>
              <a:t> de </a:t>
            </a:r>
            <a:r>
              <a:rPr lang="en-US" sz="1700" dirty="0" err="1">
                <a:solidFill>
                  <a:schemeClr val="bg1"/>
                </a:solidFill>
                <a:latin typeface="Montserrat" panose="00000500000000000000" pitchFamily="2" charset="0"/>
              </a:rPr>
              <a:t>produits</a:t>
            </a:r>
            <a:endParaRPr lang="en-CA" sz="1700" dirty="0">
              <a:solidFill>
                <a:schemeClr val="bg1"/>
              </a:solidFill>
              <a:latin typeface="Montserrat" panose="00000500000000000000" pitchFamily="2" charset="0"/>
            </a:endParaRPr>
          </a:p>
        </p:txBody>
      </p:sp>
      <p:pic>
        <p:nvPicPr>
          <p:cNvPr id="21" name="Graphic 20">
            <a:extLst>
              <a:ext uri="{FF2B5EF4-FFF2-40B4-BE49-F238E27FC236}">
                <a16:creationId xmlns:a16="http://schemas.microsoft.com/office/drawing/2014/main" id="{2E19CA97-147C-BBA8-E0C2-ED30DCDF43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3849" y="5960458"/>
            <a:ext cx="256005" cy="256005"/>
          </a:xfrm>
          <a:prstGeom prst="rect">
            <a:avLst/>
          </a:prstGeom>
        </p:spPr>
      </p:pic>
      <p:sp>
        <p:nvSpPr>
          <p:cNvPr id="22" name="TextBox 21">
            <a:extLst>
              <a:ext uri="{FF2B5EF4-FFF2-40B4-BE49-F238E27FC236}">
                <a16:creationId xmlns:a16="http://schemas.microsoft.com/office/drawing/2014/main" id="{047EFFFD-198D-7A52-126E-39FBD026508E}"/>
              </a:ext>
            </a:extLst>
          </p:cNvPr>
          <p:cNvSpPr txBox="1"/>
          <p:nvPr/>
        </p:nvSpPr>
        <p:spPr>
          <a:xfrm>
            <a:off x="8339136" y="5789494"/>
            <a:ext cx="3505200" cy="615553"/>
          </a:xfrm>
          <a:prstGeom prst="rect">
            <a:avLst/>
          </a:prstGeom>
          <a:noFill/>
        </p:spPr>
        <p:txBody>
          <a:bodyPr wrap="square" rtlCol="0">
            <a:spAutoFit/>
          </a:bodyPr>
          <a:lstStyle/>
          <a:p>
            <a:r>
              <a:rPr lang="en-US" sz="1700" dirty="0" err="1">
                <a:solidFill>
                  <a:schemeClr val="bg1"/>
                </a:solidFill>
                <a:latin typeface="Montserrat" panose="00000500000000000000" pitchFamily="2" charset="0"/>
              </a:rPr>
              <a:t>L’analyse</a:t>
            </a:r>
            <a:r>
              <a:rPr lang="en-US" sz="1700" dirty="0">
                <a:solidFill>
                  <a:schemeClr val="bg1"/>
                </a:solidFill>
                <a:latin typeface="Montserrat" panose="00000500000000000000" pitchFamily="2" charset="0"/>
              </a:rPr>
              <a:t> </a:t>
            </a:r>
            <a:r>
              <a:rPr lang="en-US" sz="1700" dirty="0" err="1">
                <a:solidFill>
                  <a:schemeClr val="bg1"/>
                </a:solidFill>
                <a:latin typeface="Montserrat" panose="00000500000000000000" pitchFamily="2" charset="0"/>
              </a:rPr>
              <a:t>sensorielle</a:t>
            </a:r>
            <a:r>
              <a:rPr lang="en-US" sz="1700" dirty="0">
                <a:solidFill>
                  <a:schemeClr val="bg1"/>
                </a:solidFill>
                <a:latin typeface="Montserrat" panose="00000500000000000000" pitchFamily="2" charset="0"/>
              </a:rPr>
              <a:t> et </a:t>
            </a:r>
            <a:r>
              <a:rPr lang="en-US" sz="1700" dirty="0" err="1">
                <a:solidFill>
                  <a:schemeClr val="bg1"/>
                </a:solidFill>
                <a:latin typeface="Montserrat" panose="00000500000000000000" pitchFamily="2" charset="0"/>
              </a:rPr>
              <a:t>consommateur</a:t>
            </a:r>
            <a:endParaRPr lang="en-CA" sz="17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3103156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10"/>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10"/>
          <a:stretch>
            <a:fillRect/>
          </a:stretch>
        </p:blipFill>
        <p:spPr>
          <a:xfrm>
            <a:off x="0" y="0"/>
            <a:ext cx="12192000" cy="6858000"/>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3"/>
            </p:custDataLst>
          </p:nvPr>
        </p:nvSpPr>
        <p:spPr>
          <a:xfrm>
            <a:off x="942668" y="1024950"/>
            <a:ext cx="7852539"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Interprétation</a:t>
            </a:r>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4"/>
            </p:custDataLst>
          </p:nvPr>
        </p:nvPicPr>
        <p:blipFill>
          <a:blip r:embed="rId11"/>
          <a:stretch>
            <a:fillRect/>
          </a:stretch>
        </p:blipFill>
        <p:spPr>
          <a:xfrm>
            <a:off x="10149348" y="6056736"/>
            <a:ext cx="1320800" cy="670778"/>
          </a:xfrm>
          <a:prstGeom prst="rect">
            <a:avLst/>
          </a:prstGeom>
        </p:spPr>
      </p:pic>
      <p:pic>
        <p:nvPicPr>
          <p:cNvPr id="4" name="Picture 4">
            <a:extLst>
              <a:ext uri="{FF2B5EF4-FFF2-40B4-BE49-F238E27FC236}">
                <a16:creationId xmlns:a16="http://schemas.microsoft.com/office/drawing/2014/main" id="{85E0FAFD-4314-0AA4-5A19-B22E6E79ADAA}"/>
              </a:ext>
            </a:extLst>
          </p:cNvPr>
          <p:cNvPicPr>
            <a:picLocks noChangeAspect="1"/>
          </p:cNvPicPr>
          <p:nvPr>
            <p:custDataLst>
              <p:tags r:id="rId5"/>
            </p:custDataLst>
          </p:nvPr>
        </p:nvPicPr>
        <p:blipFill>
          <a:blip r:embed="rId12"/>
          <a:stretch>
            <a:fillRect/>
          </a:stretch>
        </p:blipFill>
        <p:spPr>
          <a:xfrm>
            <a:off x="396845" y="329413"/>
            <a:ext cx="677811" cy="673424"/>
          </a:xfrm>
          <a:prstGeom prst="rect">
            <a:avLst/>
          </a:prstGeom>
        </p:spPr>
      </p:pic>
      <p:sp>
        <p:nvSpPr>
          <p:cNvPr id="10" name="Text Placeholder 2">
            <a:extLst>
              <a:ext uri="{FF2B5EF4-FFF2-40B4-BE49-F238E27FC236}">
                <a16:creationId xmlns:a16="http://schemas.microsoft.com/office/drawing/2014/main" id="{0E8F53A8-B621-283E-9C15-FA5D74A581CC}"/>
              </a:ext>
            </a:extLst>
          </p:cNvPr>
          <p:cNvSpPr txBox="1">
            <a:spLocks/>
          </p:cNvSpPr>
          <p:nvPr>
            <p:custDataLst>
              <p:tags r:id="rId6"/>
            </p:custDataLst>
          </p:nvPr>
        </p:nvSpPr>
        <p:spPr>
          <a:xfrm>
            <a:off x="962366" y="500482"/>
            <a:ext cx="3326829"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err="1"/>
              <a:t>Interprétation</a:t>
            </a:r>
            <a:r>
              <a:rPr lang="en-US" sz="1200" dirty="0"/>
              <a:t> des </a:t>
            </a:r>
            <a:r>
              <a:rPr lang="en-US" sz="1200" dirty="0" err="1"/>
              <a:t>résultats</a:t>
            </a:r>
            <a:endParaRPr lang="en-US" sz="1200" dirty="0"/>
          </a:p>
        </p:txBody>
      </p:sp>
      <p:sp>
        <p:nvSpPr>
          <p:cNvPr id="5" name="Espace réservé du contenu 2">
            <a:extLst>
              <a:ext uri="{FF2B5EF4-FFF2-40B4-BE49-F238E27FC236}">
                <a16:creationId xmlns:a16="http://schemas.microsoft.com/office/drawing/2014/main" id="{8ABA56E2-9421-2B36-9E30-17EE1F8BC347}"/>
              </a:ext>
            </a:extLst>
          </p:cNvPr>
          <p:cNvSpPr txBox="1">
            <a:spLocks/>
          </p:cNvSpPr>
          <p:nvPr>
            <p:custDataLst>
              <p:tags r:id="rId7"/>
            </p:custDataLst>
          </p:nvPr>
        </p:nvSpPr>
        <p:spPr>
          <a:xfrm>
            <a:off x="525873" y="1655266"/>
            <a:ext cx="11534947" cy="57032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000" dirty="0">
                <a:latin typeface="Montserrat" panose="00000500000000000000" pitchFamily="2" charset="0"/>
              </a:rPr>
              <a:t>Coût de production :</a:t>
            </a:r>
          </a:p>
          <a:p>
            <a:pPr lvl="1"/>
            <a:r>
              <a:rPr lang="fr-CA" sz="1800" dirty="0">
                <a:latin typeface="Montserrat" panose="00000500000000000000" pitchFamily="2" charset="0"/>
              </a:rPr>
              <a:t>Production grande échelle : de 2,06$/kg  200 tonnes/an  et 5,61$/kg pour 250 tonnes/an</a:t>
            </a:r>
          </a:p>
          <a:p>
            <a:pPr lvl="1"/>
            <a:r>
              <a:rPr lang="fr-CA" sz="1800" dirty="0">
                <a:latin typeface="Montserrat" panose="00000500000000000000" pitchFamily="2" charset="0"/>
              </a:rPr>
              <a:t>Production petite échelle de 10 tonnes/an : 5,92$/kg à 9,55$/kg</a:t>
            </a:r>
          </a:p>
          <a:p>
            <a:pPr marL="285750" indent="-285750"/>
            <a:r>
              <a:rPr lang="fr-CA" sz="2000" dirty="0">
                <a:latin typeface="Montserrat" panose="00000500000000000000" pitchFamily="2" charset="0"/>
              </a:rPr>
              <a:t>Plus grande dépense d’équipement reliée au séchage</a:t>
            </a:r>
          </a:p>
          <a:p>
            <a:pPr marL="285750" indent="-285750">
              <a:buFont typeface="Arial" panose="020B0604020202020204" pitchFamily="34" charset="0"/>
              <a:buChar char="•"/>
            </a:pPr>
            <a:r>
              <a:rPr lang="fr-CA" sz="2000" dirty="0">
                <a:latin typeface="Montserrat" panose="00000500000000000000" pitchFamily="2" charset="0"/>
              </a:rPr>
              <a:t> </a:t>
            </a:r>
            <a:r>
              <a:rPr lang="fr-CA" sz="3200" dirty="0">
                <a:latin typeface="Montserrat" panose="00000500000000000000" pitchFamily="2" charset="0"/>
              </a:rPr>
              <a:t>↑</a:t>
            </a:r>
            <a:r>
              <a:rPr lang="fr-CA" sz="2000" dirty="0">
                <a:latin typeface="Montserrat" panose="00000500000000000000" pitchFamily="2" charset="0"/>
              </a:rPr>
              <a:t> de la production = </a:t>
            </a:r>
            <a:r>
              <a:rPr lang="fr-CA" sz="3200" dirty="0">
                <a:latin typeface="Montserrat" panose="00000500000000000000" pitchFamily="2" charset="0"/>
              </a:rPr>
              <a:t>↓</a:t>
            </a:r>
            <a:r>
              <a:rPr lang="fr-CA" sz="2000" dirty="0">
                <a:latin typeface="Montserrat" panose="00000500000000000000" pitchFamily="2" charset="0"/>
              </a:rPr>
              <a:t> du coût</a:t>
            </a:r>
          </a:p>
          <a:p>
            <a:pPr marL="285750" indent="-285750">
              <a:buFont typeface="Arial" panose="020B0604020202020204" pitchFamily="34" charset="0"/>
              <a:buChar char="•"/>
            </a:pPr>
            <a:r>
              <a:rPr lang="fr-CA" sz="2000" dirty="0">
                <a:latin typeface="Montserrat" panose="00000500000000000000" pitchFamily="2" charset="0"/>
              </a:rPr>
              <a:t>Une production à grand volume a plus de chance d’être viable</a:t>
            </a:r>
          </a:p>
          <a:p>
            <a:pPr marL="285750" indent="-285750">
              <a:buFont typeface="Arial" panose="020B0604020202020204" pitchFamily="34" charset="0"/>
              <a:buChar char="•"/>
            </a:pPr>
            <a:r>
              <a:rPr lang="fr-CA" sz="2000" dirty="0">
                <a:latin typeface="Montserrat" panose="00000500000000000000" pitchFamily="2" charset="0"/>
              </a:rPr>
              <a:t>Défis : Viser des débouchés requérant des volumes élevés pour la mise en marché de la farine de drêche</a:t>
            </a:r>
          </a:p>
          <a:p>
            <a:endParaRPr lang="fr-CA" sz="2000" dirty="0">
              <a:latin typeface="Montserrat" panose="00000500000000000000" pitchFamily="2" charset="0"/>
            </a:endParaRPr>
          </a:p>
        </p:txBody>
      </p:sp>
      <p:sp>
        <p:nvSpPr>
          <p:cNvPr id="3" name="ZoneTexte 2">
            <a:extLst>
              <a:ext uri="{FF2B5EF4-FFF2-40B4-BE49-F238E27FC236}">
                <a16:creationId xmlns:a16="http://schemas.microsoft.com/office/drawing/2014/main" id="{E4FF49D2-90DC-6A67-1BF2-DC42793F0D1C}"/>
              </a:ext>
            </a:extLst>
          </p:cNvPr>
          <p:cNvSpPr txBox="1"/>
          <p:nvPr>
            <p:custDataLst>
              <p:tags r:id="rId8"/>
            </p:custDataLst>
          </p:nvPr>
        </p:nvSpPr>
        <p:spPr>
          <a:xfrm>
            <a:off x="5120419" y="5423871"/>
            <a:ext cx="6710220" cy="738664"/>
          </a:xfrm>
          <a:prstGeom prst="rect">
            <a:avLst/>
          </a:prstGeom>
          <a:noFill/>
        </p:spPr>
        <p:txBody>
          <a:bodyPr wrap="square" rtlCol="0">
            <a:spAutoFit/>
          </a:bodyPr>
          <a:lstStyle/>
          <a:p>
            <a:pPr marL="742950" lvl="1" indent="-285750">
              <a:buFont typeface="Arial" panose="020B0604020202020204" pitchFamily="34" charset="0"/>
              <a:buChar char="•"/>
            </a:pPr>
            <a:r>
              <a:rPr lang="fr-CA" sz="1400" dirty="0"/>
              <a:t>Estimé effectué sur les CAPEX seulement. Ne considère pas les coûts d’opération (électricité, main d’œuvre, entretien, transport, etc.)</a:t>
            </a:r>
          </a:p>
          <a:p>
            <a:pPr marL="742950" lvl="1" indent="-285750">
              <a:buFont typeface="Arial" panose="020B0604020202020204" pitchFamily="34" charset="0"/>
              <a:buChar char="•"/>
            </a:pPr>
            <a:r>
              <a:rPr lang="fr-CA" sz="1400" dirty="0"/>
              <a:t>Marge d’erreur de ±30%-50%</a:t>
            </a:r>
          </a:p>
        </p:txBody>
      </p:sp>
    </p:spTree>
    <p:extLst>
      <p:ext uri="{BB962C8B-B14F-4D97-AF65-F5344CB8AC3E}">
        <p14:creationId xmlns:p14="http://schemas.microsoft.com/office/powerpoint/2010/main" val="804453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1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12"/>
          <a:stretch>
            <a:fillRect/>
          </a:stretch>
        </p:blipFill>
        <p:spPr>
          <a:xfrm>
            <a:off x="62845" y="0"/>
            <a:ext cx="12192000" cy="6858000"/>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3"/>
            </p:custDataLst>
          </p:nvPr>
        </p:nvSpPr>
        <p:spPr>
          <a:xfrm>
            <a:off x="942668" y="1024950"/>
            <a:ext cx="6202849"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Farine de drêche sur le marché</a:t>
            </a:r>
            <a:endParaRPr lang="en-US" dirty="0"/>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4"/>
            </p:custDataLst>
          </p:nvPr>
        </p:nvPicPr>
        <p:blipFill>
          <a:blip r:embed="rId13"/>
          <a:stretch>
            <a:fillRect/>
          </a:stretch>
        </p:blipFill>
        <p:spPr>
          <a:xfrm>
            <a:off x="10149348" y="6056736"/>
            <a:ext cx="1320800" cy="670778"/>
          </a:xfrm>
          <a:prstGeom prst="rect">
            <a:avLst/>
          </a:prstGeom>
        </p:spPr>
      </p:pic>
      <p:sp>
        <p:nvSpPr>
          <p:cNvPr id="3" name="Text Placeholder 2">
            <a:extLst>
              <a:ext uri="{FF2B5EF4-FFF2-40B4-BE49-F238E27FC236}">
                <a16:creationId xmlns:a16="http://schemas.microsoft.com/office/drawing/2014/main" id="{F8ECF6D1-3663-8154-1276-B0A75329388B}"/>
              </a:ext>
            </a:extLst>
          </p:cNvPr>
          <p:cNvSpPr txBox="1">
            <a:spLocks/>
          </p:cNvSpPr>
          <p:nvPr>
            <p:custDataLst>
              <p:tags r:id="rId5"/>
            </p:custDataLst>
          </p:nvPr>
        </p:nvSpPr>
        <p:spPr>
          <a:xfrm>
            <a:off x="735750" y="2272025"/>
            <a:ext cx="5133633" cy="438715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CA" sz="2400" dirty="0" err="1"/>
              <a:t>Co-op</a:t>
            </a:r>
            <a:r>
              <a:rPr lang="fr-CA" sz="2400" dirty="0"/>
              <a:t> </a:t>
            </a:r>
            <a:r>
              <a:rPr lang="fr-CA" sz="2400" dirty="0" err="1"/>
              <a:t>Boomrang</a:t>
            </a:r>
            <a:endParaRPr lang="fr-CA" sz="2400" dirty="0"/>
          </a:p>
          <a:p>
            <a:r>
              <a:rPr lang="fr-CA" sz="2400" dirty="0"/>
              <a:t>6,00$/454g (13,22$/kg)</a:t>
            </a:r>
          </a:p>
          <a:p>
            <a:r>
              <a:rPr lang="fr-CA" sz="1000" dirty="0"/>
              <a:t>https://trait-dunion.ca/products/farine-de-dreches</a:t>
            </a:r>
          </a:p>
        </p:txBody>
      </p:sp>
      <p:sp>
        <p:nvSpPr>
          <p:cNvPr id="10" name="Text Placeholder 2">
            <a:extLst>
              <a:ext uri="{FF2B5EF4-FFF2-40B4-BE49-F238E27FC236}">
                <a16:creationId xmlns:a16="http://schemas.microsoft.com/office/drawing/2014/main" id="{F9BA74B0-1035-C21C-839B-06EB0B82EC57}"/>
              </a:ext>
            </a:extLst>
          </p:cNvPr>
          <p:cNvSpPr txBox="1">
            <a:spLocks/>
          </p:cNvSpPr>
          <p:nvPr>
            <p:custDataLst>
              <p:tags r:id="rId6"/>
            </p:custDataLst>
          </p:nvPr>
        </p:nvSpPr>
        <p:spPr>
          <a:xfrm>
            <a:off x="6158845" y="2179328"/>
            <a:ext cx="5133633" cy="438715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CA" sz="2400" dirty="0" err="1"/>
              <a:t>Still</a:t>
            </a:r>
            <a:r>
              <a:rPr lang="fr-CA" sz="2400" dirty="0"/>
              <a:t> Good</a:t>
            </a:r>
          </a:p>
          <a:p>
            <a:r>
              <a:rPr lang="fr-CA" sz="2400" dirty="0"/>
              <a:t>6,99$/500g (13,98$/kg)</a:t>
            </a:r>
          </a:p>
          <a:p>
            <a:r>
              <a:rPr lang="fr-CA" sz="1200" dirty="0"/>
              <a:t>https://www.stillgoodfoods.ca/products/farine-dreches-moulues</a:t>
            </a:r>
          </a:p>
        </p:txBody>
      </p:sp>
      <p:pic>
        <p:nvPicPr>
          <p:cNvPr id="4" name="Image 3">
            <a:extLst>
              <a:ext uri="{FF2B5EF4-FFF2-40B4-BE49-F238E27FC236}">
                <a16:creationId xmlns:a16="http://schemas.microsoft.com/office/drawing/2014/main" id="{2D724400-7F1A-5D3F-0551-0DA67A7D22CE}"/>
              </a:ext>
            </a:extLst>
          </p:cNvPr>
          <p:cNvPicPr>
            <a:picLocks noChangeAspect="1"/>
          </p:cNvPicPr>
          <p:nvPr>
            <p:custDataLst>
              <p:tags r:id="rId7"/>
            </p:custDataLst>
          </p:nvPr>
        </p:nvPicPr>
        <p:blipFill>
          <a:blip r:embed="rId14"/>
          <a:stretch>
            <a:fillRect/>
          </a:stretch>
        </p:blipFill>
        <p:spPr>
          <a:xfrm>
            <a:off x="1670712" y="3429000"/>
            <a:ext cx="2202751" cy="3190191"/>
          </a:xfrm>
          <a:prstGeom prst="rect">
            <a:avLst/>
          </a:prstGeom>
        </p:spPr>
      </p:pic>
      <p:pic>
        <p:nvPicPr>
          <p:cNvPr id="11" name="Image 10">
            <a:extLst>
              <a:ext uri="{FF2B5EF4-FFF2-40B4-BE49-F238E27FC236}">
                <a16:creationId xmlns:a16="http://schemas.microsoft.com/office/drawing/2014/main" id="{AA906DC2-0310-67BA-0D18-0FDEA02D4231}"/>
              </a:ext>
            </a:extLst>
          </p:cNvPr>
          <p:cNvPicPr>
            <a:picLocks noChangeAspect="1"/>
          </p:cNvPicPr>
          <p:nvPr>
            <p:custDataLst>
              <p:tags r:id="rId8"/>
            </p:custDataLst>
          </p:nvPr>
        </p:nvPicPr>
        <p:blipFill>
          <a:blip r:embed="rId15"/>
          <a:stretch>
            <a:fillRect/>
          </a:stretch>
        </p:blipFill>
        <p:spPr>
          <a:xfrm>
            <a:off x="7591610" y="3340919"/>
            <a:ext cx="2202751" cy="3278272"/>
          </a:xfrm>
          <a:prstGeom prst="rect">
            <a:avLst/>
          </a:prstGeom>
        </p:spPr>
      </p:pic>
      <p:pic>
        <p:nvPicPr>
          <p:cNvPr id="12" name="Picture 4">
            <a:extLst>
              <a:ext uri="{FF2B5EF4-FFF2-40B4-BE49-F238E27FC236}">
                <a16:creationId xmlns:a16="http://schemas.microsoft.com/office/drawing/2014/main" id="{0596A308-C7C2-4237-1F77-75845095D122}"/>
              </a:ext>
            </a:extLst>
          </p:cNvPr>
          <p:cNvPicPr>
            <a:picLocks noChangeAspect="1"/>
          </p:cNvPicPr>
          <p:nvPr>
            <p:custDataLst>
              <p:tags r:id="rId9"/>
            </p:custDataLst>
          </p:nvPr>
        </p:nvPicPr>
        <p:blipFill>
          <a:blip r:embed="rId16"/>
          <a:stretch>
            <a:fillRect/>
          </a:stretch>
        </p:blipFill>
        <p:spPr>
          <a:xfrm>
            <a:off x="396845" y="329413"/>
            <a:ext cx="677811" cy="673424"/>
          </a:xfrm>
          <a:prstGeom prst="rect">
            <a:avLst/>
          </a:prstGeom>
        </p:spPr>
      </p:pic>
      <p:sp>
        <p:nvSpPr>
          <p:cNvPr id="13" name="Text Placeholder 2">
            <a:extLst>
              <a:ext uri="{FF2B5EF4-FFF2-40B4-BE49-F238E27FC236}">
                <a16:creationId xmlns:a16="http://schemas.microsoft.com/office/drawing/2014/main" id="{A992E945-1BEF-26F0-1C83-B13330B3A68A}"/>
              </a:ext>
            </a:extLst>
          </p:cNvPr>
          <p:cNvSpPr txBox="1">
            <a:spLocks/>
          </p:cNvSpPr>
          <p:nvPr>
            <p:custDataLst>
              <p:tags r:id="rId10"/>
            </p:custDataLst>
          </p:nvPr>
        </p:nvSpPr>
        <p:spPr>
          <a:xfrm>
            <a:off x="962366" y="500482"/>
            <a:ext cx="3326829"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err="1"/>
              <a:t>Interprétation</a:t>
            </a:r>
            <a:r>
              <a:rPr lang="en-US" sz="1200" dirty="0"/>
              <a:t> des </a:t>
            </a:r>
            <a:r>
              <a:rPr lang="en-US" sz="1200" dirty="0" err="1"/>
              <a:t>résultats</a:t>
            </a:r>
            <a:endParaRPr lang="en-US" sz="1200" dirty="0"/>
          </a:p>
        </p:txBody>
      </p:sp>
    </p:spTree>
    <p:extLst>
      <p:ext uri="{BB962C8B-B14F-4D97-AF65-F5344CB8AC3E}">
        <p14:creationId xmlns:p14="http://schemas.microsoft.com/office/powerpoint/2010/main" val="3435473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9"/>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9"/>
          <a:stretch>
            <a:fillRect/>
          </a:stretch>
        </p:blipFill>
        <p:spPr>
          <a:xfrm>
            <a:off x="0" y="0"/>
            <a:ext cx="12192000" cy="6858000"/>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3"/>
            </p:custDataLst>
          </p:nvPr>
        </p:nvSpPr>
        <p:spPr>
          <a:xfrm>
            <a:off x="942668" y="1024950"/>
            <a:ext cx="7852539"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Transport de la drêche humide</a:t>
            </a:r>
            <a:endParaRPr lang="fr-CA" sz="1100" dirty="0"/>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4"/>
            </p:custDataLst>
          </p:nvPr>
        </p:nvPicPr>
        <p:blipFill>
          <a:blip r:embed="rId10"/>
          <a:stretch>
            <a:fillRect/>
          </a:stretch>
        </p:blipFill>
        <p:spPr>
          <a:xfrm>
            <a:off x="10149348" y="6056736"/>
            <a:ext cx="1320800" cy="670778"/>
          </a:xfrm>
          <a:prstGeom prst="rect">
            <a:avLst/>
          </a:prstGeom>
        </p:spPr>
      </p:pic>
      <p:sp>
        <p:nvSpPr>
          <p:cNvPr id="3" name="Text Placeholder 2">
            <a:extLst>
              <a:ext uri="{FF2B5EF4-FFF2-40B4-BE49-F238E27FC236}">
                <a16:creationId xmlns:a16="http://schemas.microsoft.com/office/drawing/2014/main" id="{F8ECF6D1-3663-8154-1276-B0A75329388B}"/>
              </a:ext>
            </a:extLst>
          </p:cNvPr>
          <p:cNvSpPr txBox="1">
            <a:spLocks/>
          </p:cNvSpPr>
          <p:nvPr>
            <p:custDataLst>
              <p:tags r:id="rId5"/>
            </p:custDataLst>
          </p:nvPr>
        </p:nvSpPr>
        <p:spPr>
          <a:xfrm>
            <a:off x="735750" y="2272025"/>
            <a:ext cx="10161636" cy="438715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fr-CA" sz="1800" dirty="0"/>
              <a:t>Réduction de la quantité d’eau à transporter</a:t>
            </a:r>
          </a:p>
          <a:p>
            <a:pPr marL="285750" indent="-285750">
              <a:buFont typeface="Arial" panose="020B0604020202020204" pitchFamily="34" charset="0"/>
              <a:buChar char="•"/>
            </a:pPr>
            <a:r>
              <a:rPr lang="fr-CA" sz="1800" dirty="0"/>
              <a:t>Sur les 900tm de drêche humide, 675tm sont de l’eau.</a:t>
            </a:r>
          </a:p>
          <a:p>
            <a:pPr marL="285750" indent="-285750">
              <a:buFont typeface="Arial" panose="020B0604020202020204" pitchFamily="34" charset="0"/>
              <a:buChar char="•"/>
            </a:pPr>
            <a:r>
              <a:rPr lang="fr-CA" sz="1800" dirty="0"/>
              <a:t>Camion benne peut transporter autour de 20 </a:t>
            </a:r>
            <a:r>
              <a:rPr lang="fr-CA" sz="1800" dirty="0" err="1"/>
              <a:t>tm</a:t>
            </a:r>
            <a:endParaRPr lang="fr-CA" sz="1800" dirty="0"/>
          </a:p>
          <a:p>
            <a:pPr marL="285750" indent="-285750">
              <a:buFont typeface="Arial" panose="020B0604020202020204" pitchFamily="34" charset="0"/>
              <a:buChar char="•"/>
            </a:pPr>
            <a:r>
              <a:rPr lang="fr-CA" sz="1800" dirty="0"/>
              <a:t>675tm d’eau = 34 voyages de camions annuellement</a:t>
            </a:r>
          </a:p>
        </p:txBody>
      </p:sp>
      <p:pic>
        <p:nvPicPr>
          <p:cNvPr id="4" name="Picture 4">
            <a:extLst>
              <a:ext uri="{FF2B5EF4-FFF2-40B4-BE49-F238E27FC236}">
                <a16:creationId xmlns:a16="http://schemas.microsoft.com/office/drawing/2014/main" id="{8A4C0AE3-5B5A-4CE6-F7C6-22190F2F477A}"/>
              </a:ext>
            </a:extLst>
          </p:cNvPr>
          <p:cNvPicPr>
            <a:picLocks noChangeAspect="1"/>
          </p:cNvPicPr>
          <p:nvPr>
            <p:custDataLst>
              <p:tags r:id="rId6"/>
            </p:custDataLst>
          </p:nvPr>
        </p:nvPicPr>
        <p:blipFill>
          <a:blip r:embed="rId11"/>
          <a:stretch>
            <a:fillRect/>
          </a:stretch>
        </p:blipFill>
        <p:spPr>
          <a:xfrm>
            <a:off x="396845" y="329413"/>
            <a:ext cx="677811" cy="673424"/>
          </a:xfrm>
          <a:prstGeom prst="rect">
            <a:avLst/>
          </a:prstGeom>
        </p:spPr>
      </p:pic>
      <p:sp>
        <p:nvSpPr>
          <p:cNvPr id="10" name="Text Placeholder 2">
            <a:extLst>
              <a:ext uri="{FF2B5EF4-FFF2-40B4-BE49-F238E27FC236}">
                <a16:creationId xmlns:a16="http://schemas.microsoft.com/office/drawing/2014/main" id="{12553588-5C66-82D3-59A2-8E07DA999B57}"/>
              </a:ext>
            </a:extLst>
          </p:cNvPr>
          <p:cNvSpPr txBox="1">
            <a:spLocks/>
          </p:cNvSpPr>
          <p:nvPr>
            <p:custDataLst>
              <p:tags r:id="rId7"/>
            </p:custDataLst>
          </p:nvPr>
        </p:nvSpPr>
        <p:spPr>
          <a:xfrm>
            <a:off x="962366" y="500482"/>
            <a:ext cx="3326829"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err="1"/>
              <a:t>Interprétation</a:t>
            </a:r>
            <a:r>
              <a:rPr lang="en-US" sz="1200" dirty="0"/>
              <a:t> des </a:t>
            </a:r>
            <a:r>
              <a:rPr lang="en-US" sz="1200" dirty="0" err="1"/>
              <a:t>résultats</a:t>
            </a:r>
            <a:endParaRPr lang="en-US" sz="1200" dirty="0"/>
          </a:p>
        </p:txBody>
      </p:sp>
    </p:spTree>
    <p:extLst>
      <p:ext uri="{BB962C8B-B14F-4D97-AF65-F5344CB8AC3E}">
        <p14:creationId xmlns:p14="http://schemas.microsoft.com/office/powerpoint/2010/main" val="1079256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9"/>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9"/>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E65D2F7-C629-CF27-1025-50785C09B8C9}"/>
              </a:ext>
            </a:extLst>
          </p:cNvPr>
          <p:cNvPicPr>
            <a:picLocks noChangeAspect="1"/>
          </p:cNvPicPr>
          <p:nvPr>
            <p:custDataLst>
              <p:tags r:id="rId3"/>
            </p:custDataLst>
          </p:nvPr>
        </p:nvPicPr>
        <p:blipFill>
          <a:blip r:embed="rId10"/>
          <a:stretch>
            <a:fillRect/>
          </a:stretch>
        </p:blipFill>
        <p:spPr>
          <a:xfrm>
            <a:off x="396845" y="329413"/>
            <a:ext cx="677811" cy="673424"/>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4"/>
            </p:custDataLst>
          </p:nvPr>
        </p:nvSpPr>
        <p:spPr>
          <a:xfrm>
            <a:off x="942668" y="1024950"/>
            <a:ext cx="7852539"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Conclusion</a:t>
            </a:r>
            <a:endParaRPr lang="fr-CA" sz="1100" dirty="0"/>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5"/>
            </p:custDataLst>
          </p:nvPr>
        </p:nvPicPr>
        <p:blipFill>
          <a:blip r:embed="rId11"/>
          <a:stretch>
            <a:fillRect/>
          </a:stretch>
        </p:blipFill>
        <p:spPr>
          <a:xfrm>
            <a:off x="10149348" y="6056736"/>
            <a:ext cx="1320800" cy="670778"/>
          </a:xfrm>
          <a:prstGeom prst="rect">
            <a:avLst/>
          </a:prstGeom>
        </p:spPr>
      </p:pic>
      <p:sp>
        <p:nvSpPr>
          <p:cNvPr id="8" name="Text Placeholder 2">
            <a:extLst>
              <a:ext uri="{FF2B5EF4-FFF2-40B4-BE49-F238E27FC236}">
                <a16:creationId xmlns:a16="http://schemas.microsoft.com/office/drawing/2014/main" id="{7EFEE659-E04F-998D-082F-5E1B046A8FE4}"/>
              </a:ext>
            </a:extLst>
          </p:cNvPr>
          <p:cNvSpPr txBox="1">
            <a:spLocks/>
          </p:cNvSpPr>
          <p:nvPr>
            <p:custDataLst>
              <p:tags r:id="rId6"/>
            </p:custDataLst>
          </p:nvPr>
        </p:nvSpPr>
        <p:spPr>
          <a:xfrm>
            <a:off x="962367" y="500482"/>
            <a:ext cx="2007076"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t>Conclusion</a:t>
            </a:r>
          </a:p>
        </p:txBody>
      </p:sp>
      <p:sp>
        <p:nvSpPr>
          <p:cNvPr id="3" name="Text Placeholder 2">
            <a:extLst>
              <a:ext uri="{FF2B5EF4-FFF2-40B4-BE49-F238E27FC236}">
                <a16:creationId xmlns:a16="http://schemas.microsoft.com/office/drawing/2014/main" id="{F8ECF6D1-3663-8154-1276-B0A75329388B}"/>
              </a:ext>
            </a:extLst>
          </p:cNvPr>
          <p:cNvSpPr txBox="1">
            <a:spLocks/>
          </p:cNvSpPr>
          <p:nvPr>
            <p:custDataLst>
              <p:tags r:id="rId7"/>
            </p:custDataLst>
          </p:nvPr>
        </p:nvSpPr>
        <p:spPr>
          <a:xfrm>
            <a:off x="735750" y="2272025"/>
            <a:ext cx="10161636" cy="438715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CA" sz="1800" dirty="0"/>
              <a:t>En suivant le mandat qui nous a été donné, les points suivants ont pu être conclus :</a:t>
            </a:r>
          </a:p>
          <a:p>
            <a:pPr marL="285750" indent="-285750">
              <a:buFont typeface="Arial" panose="020B0604020202020204" pitchFamily="34" charset="0"/>
              <a:buChar char="•"/>
            </a:pPr>
            <a:r>
              <a:rPr lang="fr-CA" sz="1800" dirty="0"/>
              <a:t>Selon les marges de profits désirés, la production d’un ingrédient de farine à base de drêche de microbrasserie pourrait être viable dans certaines conditions.</a:t>
            </a:r>
          </a:p>
          <a:p>
            <a:pPr marL="285750" indent="-285750">
              <a:buFont typeface="Arial" panose="020B0604020202020204" pitchFamily="34" charset="0"/>
              <a:buChar char="•"/>
            </a:pPr>
            <a:r>
              <a:rPr lang="fr-CA" sz="1800" dirty="0"/>
              <a:t>La production de l’ingrédient devra être centralisé dans un endroit qui recevra la matière première des microbrasseries environnantes.</a:t>
            </a:r>
          </a:p>
          <a:p>
            <a:pPr marL="285750" indent="-285750">
              <a:buFont typeface="Arial" panose="020B0604020202020204" pitchFamily="34" charset="0"/>
              <a:buChar char="•"/>
            </a:pPr>
            <a:r>
              <a:rPr lang="fr-CA" sz="1800" dirty="0"/>
              <a:t>Des volumes de production plus élevés permettraient de garder le coût de l’ingrédient plus bas, ce qui le rendra plus compétitif sur le marché. La transformation de la drêche à un point central doit être hautement considéré.</a:t>
            </a:r>
          </a:p>
          <a:p>
            <a:pPr marL="285750" indent="-285750">
              <a:buFont typeface="Arial" panose="020B0604020202020204" pitchFamily="34" charset="0"/>
              <a:buChar char="•"/>
            </a:pPr>
            <a:r>
              <a:rPr lang="fr-CA" sz="1800" dirty="0"/>
              <a:t>Une stratégie de mise en marché ciblant les plus grands volumes de production doit être déterminée. </a:t>
            </a:r>
          </a:p>
          <a:p>
            <a:pPr marL="285750" indent="-285750">
              <a:buFont typeface="Arial" panose="020B0604020202020204" pitchFamily="34" charset="0"/>
              <a:buChar char="•"/>
            </a:pPr>
            <a:r>
              <a:rPr lang="fr-CA" sz="1800" dirty="0"/>
              <a:t>Plusieurs aspects ne sont pas considérés dans la présente étude et devront faire l’objet d’une étude plus poussée pour augmenter la précision des données obtenues.</a:t>
            </a:r>
          </a:p>
        </p:txBody>
      </p:sp>
    </p:spTree>
    <p:extLst>
      <p:ext uri="{BB962C8B-B14F-4D97-AF65-F5344CB8AC3E}">
        <p14:creationId xmlns:p14="http://schemas.microsoft.com/office/powerpoint/2010/main" val="3701814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9"/>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9"/>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E65D2F7-C629-CF27-1025-50785C09B8C9}"/>
              </a:ext>
            </a:extLst>
          </p:cNvPr>
          <p:cNvPicPr>
            <a:picLocks noChangeAspect="1"/>
          </p:cNvPicPr>
          <p:nvPr>
            <p:custDataLst>
              <p:tags r:id="rId3"/>
            </p:custDataLst>
          </p:nvPr>
        </p:nvPicPr>
        <p:blipFill>
          <a:blip r:embed="rId10"/>
          <a:stretch>
            <a:fillRect/>
          </a:stretch>
        </p:blipFill>
        <p:spPr>
          <a:xfrm>
            <a:off x="396845" y="329413"/>
            <a:ext cx="677811" cy="673424"/>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4"/>
            </p:custDataLst>
          </p:nvPr>
        </p:nvSpPr>
        <p:spPr>
          <a:xfrm>
            <a:off x="942668" y="1024950"/>
            <a:ext cx="7852539"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Suite du projet</a:t>
            </a:r>
            <a:endParaRPr lang="fr-CA" sz="1100" dirty="0"/>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5"/>
            </p:custDataLst>
          </p:nvPr>
        </p:nvPicPr>
        <p:blipFill>
          <a:blip r:embed="rId11"/>
          <a:stretch>
            <a:fillRect/>
          </a:stretch>
        </p:blipFill>
        <p:spPr>
          <a:xfrm>
            <a:off x="10149348" y="6056736"/>
            <a:ext cx="1320800" cy="670778"/>
          </a:xfrm>
          <a:prstGeom prst="rect">
            <a:avLst/>
          </a:prstGeom>
        </p:spPr>
      </p:pic>
      <p:sp>
        <p:nvSpPr>
          <p:cNvPr id="8" name="Text Placeholder 2">
            <a:extLst>
              <a:ext uri="{FF2B5EF4-FFF2-40B4-BE49-F238E27FC236}">
                <a16:creationId xmlns:a16="http://schemas.microsoft.com/office/drawing/2014/main" id="{7EFEE659-E04F-998D-082F-5E1B046A8FE4}"/>
              </a:ext>
            </a:extLst>
          </p:cNvPr>
          <p:cNvSpPr txBox="1">
            <a:spLocks/>
          </p:cNvSpPr>
          <p:nvPr>
            <p:custDataLst>
              <p:tags r:id="rId6"/>
            </p:custDataLst>
          </p:nvPr>
        </p:nvSpPr>
        <p:spPr>
          <a:xfrm>
            <a:off x="962367" y="500482"/>
            <a:ext cx="2007076"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t>Conclusion</a:t>
            </a:r>
          </a:p>
        </p:txBody>
      </p:sp>
      <p:sp>
        <p:nvSpPr>
          <p:cNvPr id="3" name="Text Placeholder 2">
            <a:extLst>
              <a:ext uri="{FF2B5EF4-FFF2-40B4-BE49-F238E27FC236}">
                <a16:creationId xmlns:a16="http://schemas.microsoft.com/office/drawing/2014/main" id="{F8ECF6D1-3663-8154-1276-B0A75329388B}"/>
              </a:ext>
            </a:extLst>
          </p:cNvPr>
          <p:cNvSpPr txBox="1">
            <a:spLocks/>
          </p:cNvSpPr>
          <p:nvPr>
            <p:custDataLst>
              <p:tags r:id="rId7"/>
            </p:custDataLst>
          </p:nvPr>
        </p:nvSpPr>
        <p:spPr>
          <a:xfrm>
            <a:off x="735750" y="2272025"/>
            <a:ext cx="10161636" cy="438715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endParaRPr lang="fr-CA" sz="1800" dirty="0">
              <a:highlight>
                <a:srgbClr val="FFFF00"/>
              </a:highlight>
            </a:endParaRPr>
          </a:p>
          <a:p>
            <a:pPr marL="285750" indent="-285750">
              <a:buFont typeface="Arial" panose="020B0604020202020204" pitchFamily="34" charset="0"/>
              <a:buChar char="•"/>
            </a:pPr>
            <a:r>
              <a:rPr lang="fr-CA" sz="1800" dirty="0"/>
              <a:t>Possibilités d’effectuer des tests de faisabilité chez Cintech</a:t>
            </a:r>
          </a:p>
          <a:p>
            <a:pPr marL="285750" indent="-285750">
              <a:buFont typeface="Arial" panose="020B0604020202020204" pitchFamily="34" charset="0"/>
              <a:buChar char="•"/>
            </a:pPr>
            <a:r>
              <a:rPr lang="fr-CA" sz="1800" dirty="0"/>
              <a:t>Usine pilote permettant de tester certaines technologies discutées dans la présente étude</a:t>
            </a:r>
          </a:p>
          <a:p>
            <a:pPr marL="285750" indent="-285750">
              <a:buFont typeface="Arial" panose="020B0604020202020204" pitchFamily="34" charset="0"/>
              <a:buChar char="•"/>
            </a:pPr>
            <a:r>
              <a:rPr lang="fr-CA" sz="1800" dirty="0"/>
              <a:t>Équipe de professionnels R&amp;D pouvant vous supporter dans le développement de produits d’alimentation</a:t>
            </a:r>
          </a:p>
        </p:txBody>
      </p:sp>
    </p:spTree>
    <p:extLst>
      <p:ext uri="{BB962C8B-B14F-4D97-AF65-F5344CB8AC3E}">
        <p14:creationId xmlns:p14="http://schemas.microsoft.com/office/powerpoint/2010/main" val="1767783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91163C-0676-FEB2-202C-4F51AC12FD70}"/>
              </a:ext>
            </a:extLst>
          </p:cNvPr>
          <p:cNvSpPr/>
          <p:nvPr>
            <p:custDataLst>
              <p:tags r:id="rId1"/>
            </p:custDataLst>
          </p:nvPr>
        </p:nvSpPr>
        <p:spPr>
          <a:xfrm>
            <a:off x="0" y="16042"/>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E77899F-9BA4-4A1E-74B5-142B7F4B0737}"/>
              </a:ext>
            </a:extLst>
          </p:cNvPr>
          <p:cNvSpPr txBox="1">
            <a:spLocks/>
          </p:cNvSpPr>
          <p:nvPr>
            <p:custDataLst>
              <p:tags r:id="rId2"/>
            </p:custDataLst>
          </p:nvPr>
        </p:nvSpPr>
        <p:spPr>
          <a:xfrm>
            <a:off x="5134849" y="3225628"/>
            <a:ext cx="1986469" cy="5671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0" i="0" kern="1200" spc="20" baseline="0">
                <a:solidFill>
                  <a:schemeClr val="bg1"/>
                </a:solidFill>
                <a:latin typeface="Montserrat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MERCI !</a:t>
            </a:r>
            <a:endParaRPr lang="en-US" dirty="0"/>
          </a:p>
        </p:txBody>
      </p:sp>
      <p:pic>
        <p:nvPicPr>
          <p:cNvPr id="4" name="Picture 3">
            <a:extLst>
              <a:ext uri="{FF2B5EF4-FFF2-40B4-BE49-F238E27FC236}">
                <a16:creationId xmlns:a16="http://schemas.microsoft.com/office/drawing/2014/main" id="{D0D601DF-16D7-959F-2CE4-275684D60DFE}"/>
              </a:ext>
            </a:extLst>
          </p:cNvPr>
          <p:cNvPicPr>
            <a:picLocks noChangeAspect="1"/>
          </p:cNvPicPr>
          <p:nvPr>
            <p:custDataLst>
              <p:tags r:id="rId3"/>
            </p:custDataLst>
          </p:nvPr>
        </p:nvPicPr>
        <p:blipFill>
          <a:blip r:embed="rId6"/>
          <a:srcRect/>
          <a:stretch/>
        </p:blipFill>
        <p:spPr>
          <a:xfrm>
            <a:off x="396845" y="329413"/>
            <a:ext cx="396904" cy="394336"/>
          </a:xfrm>
          <a:prstGeom prst="rect">
            <a:avLst/>
          </a:prstGeom>
        </p:spPr>
      </p:pic>
      <p:pic>
        <p:nvPicPr>
          <p:cNvPr id="5" name="Picture 4">
            <a:extLst>
              <a:ext uri="{FF2B5EF4-FFF2-40B4-BE49-F238E27FC236}">
                <a16:creationId xmlns:a16="http://schemas.microsoft.com/office/drawing/2014/main" id="{8FA3633B-5F8D-0DCB-F680-70B8601C4FEB}"/>
              </a:ext>
            </a:extLst>
          </p:cNvPr>
          <p:cNvPicPr>
            <a:picLocks noChangeAspect="1"/>
          </p:cNvPicPr>
          <p:nvPr>
            <p:custDataLst>
              <p:tags r:id="rId4"/>
            </p:custDataLst>
          </p:nvPr>
        </p:nvPicPr>
        <p:blipFill>
          <a:blip r:embed="rId7"/>
          <a:srcRect/>
          <a:stretch/>
        </p:blipFill>
        <p:spPr>
          <a:xfrm>
            <a:off x="10149348" y="6056736"/>
            <a:ext cx="1320799" cy="670778"/>
          </a:xfrm>
          <a:prstGeom prst="rect">
            <a:avLst/>
          </a:prstGeom>
        </p:spPr>
      </p:pic>
    </p:spTree>
    <p:extLst>
      <p:ext uri="{BB962C8B-B14F-4D97-AF65-F5344CB8AC3E}">
        <p14:creationId xmlns:p14="http://schemas.microsoft.com/office/powerpoint/2010/main" val="4287077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6FE524-9ACF-2364-E16D-A94D62AF08BE}"/>
              </a:ext>
            </a:extLst>
          </p:cNvPr>
          <p:cNvSpPr/>
          <p:nvPr>
            <p:custDataLst>
              <p:tags r:id="rId1"/>
            </p:custDataLst>
          </p:nvPr>
        </p:nvSpPr>
        <p:spPr>
          <a:xfrm>
            <a:off x="0" y="16042"/>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5A8A7D4-BB97-D3A6-F990-3A617E501F63}"/>
              </a:ext>
            </a:extLst>
          </p:cNvPr>
          <p:cNvPicPr>
            <a:picLocks noChangeAspect="1"/>
          </p:cNvPicPr>
          <p:nvPr>
            <p:custDataLst>
              <p:tags r:id="rId2"/>
            </p:custDataLst>
          </p:nvPr>
        </p:nvPicPr>
        <p:blipFill>
          <a:blip r:embed="rId5"/>
          <a:srcRect/>
          <a:stretch/>
        </p:blipFill>
        <p:spPr>
          <a:xfrm>
            <a:off x="3957165" y="2346191"/>
            <a:ext cx="4256393" cy="2161642"/>
          </a:xfrm>
          <a:prstGeom prst="rect">
            <a:avLst/>
          </a:prstGeom>
        </p:spPr>
      </p:pic>
      <p:sp>
        <p:nvSpPr>
          <p:cNvPr id="4" name="Text Placeholder 6">
            <a:extLst>
              <a:ext uri="{FF2B5EF4-FFF2-40B4-BE49-F238E27FC236}">
                <a16:creationId xmlns:a16="http://schemas.microsoft.com/office/drawing/2014/main" id="{0A768131-9BE3-3F36-7029-94E04C9692FA}"/>
              </a:ext>
            </a:extLst>
          </p:cNvPr>
          <p:cNvSpPr txBox="1">
            <a:spLocks/>
          </p:cNvSpPr>
          <p:nvPr>
            <p:custDataLst>
              <p:tags r:id="rId3"/>
            </p:custDataLst>
          </p:nvPr>
        </p:nvSpPr>
        <p:spPr>
          <a:xfrm>
            <a:off x="5438962" y="5792694"/>
            <a:ext cx="1298724" cy="25517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000" b="0" i="0" kern="1200">
                <a:solidFill>
                  <a:schemeClr val="bg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cintech.ca</a:t>
            </a:r>
            <a:endParaRPr lang="en-US" dirty="0"/>
          </a:p>
        </p:txBody>
      </p:sp>
    </p:spTree>
    <p:extLst>
      <p:ext uri="{BB962C8B-B14F-4D97-AF65-F5344CB8AC3E}">
        <p14:creationId xmlns:p14="http://schemas.microsoft.com/office/powerpoint/2010/main" val="1767452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9"/>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9"/>
          <a:stretch>
            <a:fillRect/>
          </a:stretch>
        </p:blipFill>
        <p:spPr>
          <a:xfrm>
            <a:off x="0" y="0"/>
            <a:ext cx="12192000" cy="6858000"/>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3"/>
            </p:custDataLst>
          </p:nvPr>
        </p:nvSpPr>
        <p:spPr>
          <a:xfrm>
            <a:off x="942668" y="1024950"/>
            <a:ext cx="7852539"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Application - Alimentation humaine</a:t>
            </a:r>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4"/>
            </p:custDataLst>
          </p:nvPr>
        </p:nvPicPr>
        <p:blipFill>
          <a:blip r:embed="rId10"/>
          <a:stretch>
            <a:fillRect/>
          </a:stretch>
        </p:blipFill>
        <p:spPr>
          <a:xfrm>
            <a:off x="10149348" y="6056736"/>
            <a:ext cx="1320800" cy="670778"/>
          </a:xfrm>
          <a:prstGeom prst="rect">
            <a:avLst/>
          </a:prstGeom>
        </p:spPr>
      </p:pic>
      <p:sp>
        <p:nvSpPr>
          <p:cNvPr id="3" name="Text Placeholder 2">
            <a:extLst>
              <a:ext uri="{FF2B5EF4-FFF2-40B4-BE49-F238E27FC236}">
                <a16:creationId xmlns:a16="http://schemas.microsoft.com/office/drawing/2014/main" id="{F8ECF6D1-3663-8154-1276-B0A75329388B}"/>
              </a:ext>
            </a:extLst>
          </p:cNvPr>
          <p:cNvSpPr txBox="1">
            <a:spLocks/>
          </p:cNvSpPr>
          <p:nvPr>
            <p:custDataLst>
              <p:tags r:id="rId5"/>
            </p:custDataLst>
          </p:nvPr>
        </p:nvSpPr>
        <p:spPr>
          <a:xfrm>
            <a:off x="735750" y="2272025"/>
            <a:ext cx="5133633" cy="438715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fr-CA" sz="1800" dirty="0"/>
              <a:t>Peut être incorporée dans certaines recettes en remplaçant entre 5 et 30% de la farine de blé. </a:t>
            </a:r>
          </a:p>
          <a:p>
            <a:pPr marL="285750" indent="-285750">
              <a:buFont typeface="Arial" panose="020B0604020202020204" pitchFamily="34" charset="0"/>
              <a:buChar char="•"/>
            </a:pPr>
            <a:r>
              <a:rPr lang="fr-CA" sz="1800" dirty="0"/>
              <a:t>Apport nutritionnel</a:t>
            </a:r>
          </a:p>
          <a:p>
            <a:pPr marL="285750" indent="-285750">
              <a:buFont typeface="Arial" panose="020B0604020202020204" pitchFamily="34" charset="0"/>
              <a:buChar char="•"/>
            </a:pPr>
            <a:r>
              <a:rPr lang="fr-CA" sz="1800" dirty="0"/>
              <a:t>Incorporation limitée : apporte un goût et une texture non-désirée en grande quantité</a:t>
            </a:r>
          </a:p>
        </p:txBody>
      </p:sp>
      <p:pic>
        <p:nvPicPr>
          <p:cNvPr id="4" name="Picture 4">
            <a:extLst>
              <a:ext uri="{FF2B5EF4-FFF2-40B4-BE49-F238E27FC236}">
                <a16:creationId xmlns:a16="http://schemas.microsoft.com/office/drawing/2014/main" id="{D59C3382-4963-3DB7-D6E7-EECD15523C33}"/>
              </a:ext>
            </a:extLst>
          </p:cNvPr>
          <p:cNvPicPr>
            <a:picLocks noChangeAspect="1"/>
          </p:cNvPicPr>
          <p:nvPr>
            <p:custDataLst>
              <p:tags r:id="rId6"/>
            </p:custDataLst>
          </p:nvPr>
        </p:nvPicPr>
        <p:blipFill>
          <a:blip r:embed="rId11"/>
          <a:stretch>
            <a:fillRect/>
          </a:stretch>
        </p:blipFill>
        <p:spPr>
          <a:xfrm>
            <a:off x="396845" y="329413"/>
            <a:ext cx="677811" cy="673424"/>
          </a:xfrm>
          <a:prstGeom prst="rect">
            <a:avLst/>
          </a:prstGeom>
        </p:spPr>
      </p:pic>
      <p:sp>
        <p:nvSpPr>
          <p:cNvPr id="11" name="Text Placeholder 2">
            <a:extLst>
              <a:ext uri="{FF2B5EF4-FFF2-40B4-BE49-F238E27FC236}">
                <a16:creationId xmlns:a16="http://schemas.microsoft.com/office/drawing/2014/main" id="{5FBD7DE3-5DC8-35B4-DCAE-B719C582ED70}"/>
              </a:ext>
            </a:extLst>
          </p:cNvPr>
          <p:cNvSpPr txBox="1">
            <a:spLocks/>
          </p:cNvSpPr>
          <p:nvPr>
            <p:custDataLst>
              <p:tags r:id="rId7"/>
            </p:custDataLst>
          </p:nvPr>
        </p:nvSpPr>
        <p:spPr>
          <a:xfrm>
            <a:off x="962367" y="500482"/>
            <a:ext cx="2627500"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err="1"/>
              <a:t>Valorisation</a:t>
            </a:r>
            <a:r>
              <a:rPr lang="en-US" sz="1200" dirty="0"/>
              <a:t> de la </a:t>
            </a:r>
            <a:r>
              <a:rPr lang="en-US" sz="1200" dirty="0" err="1"/>
              <a:t>drêche</a:t>
            </a:r>
            <a:endParaRPr lang="en-US" sz="1200" dirty="0"/>
          </a:p>
        </p:txBody>
      </p:sp>
    </p:spTree>
    <p:extLst>
      <p:ext uri="{BB962C8B-B14F-4D97-AF65-F5344CB8AC3E}">
        <p14:creationId xmlns:p14="http://schemas.microsoft.com/office/powerpoint/2010/main" val="3539233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9"/>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9"/>
          <a:stretch>
            <a:fillRect/>
          </a:stretch>
        </p:blipFill>
        <p:spPr>
          <a:xfrm>
            <a:off x="0" y="0"/>
            <a:ext cx="12192000" cy="6858000"/>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3"/>
            </p:custDataLst>
          </p:nvPr>
        </p:nvSpPr>
        <p:spPr>
          <a:xfrm>
            <a:off x="942668" y="1024950"/>
            <a:ext cx="7852539"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Application - Alimentation animale</a:t>
            </a:r>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4"/>
            </p:custDataLst>
          </p:nvPr>
        </p:nvPicPr>
        <p:blipFill>
          <a:blip r:embed="rId10"/>
          <a:stretch>
            <a:fillRect/>
          </a:stretch>
        </p:blipFill>
        <p:spPr>
          <a:xfrm>
            <a:off x="10149348" y="6056736"/>
            <a:ext cx="1320800" cy="670778"/>
          </a:xfrm>
          <a:prstGeom prst="rect">
            <a:avLst/>
          </a:prstGeom>
        </p:spPr>
      </p:pic>
      <p:sp>
        <p:nvSpPr>
          <p:cNvPr id="3" name="Text Placeholder 2">
            <a:extLst>
              <a:ext uri="{FF2B5EF4-FFF2-40B4-BE49-F238E27FC236}">
                <a16:creationId xmlns:a16="http://schemas.microsoft.com/office/drawing/2014/main" id="{F8ECF6D1-3663-8154-1276-B0A75329388B}"/>
              </a:ext>
            </a:extLst>
          </p:cNvPr>
          <p:cNvSpPr txBox="1">
            <a:spLocks/>
          </p:cNvSpPr>
          <p:nvPr>
            <p:custDataLst>
              <p:tags r:id="rId5"/>
            </p:custDataLst>
          </p:nvPr>
        </p:nvSpPr>
        <p:spPr>
          <a:xfrm>
            <a:off x="735750" y="2272025"/>
            <a:ext cx="5133633" cy="438715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fr-CA" sz="1800" dirty="0"/>
              <a:t>Possibilité de valorisation sans transformation par des éleveurs locaux (Ruminants, porcins)</a:t>
            </a:r>
          </a:p>
          <a:p>
            <a:pPr marL="285750" indent="-285750">
              <a:buFont typeface="Arial" panose="020B0604020202020204" pitchFamily="34" charset="0"/>
              <a:buChar char="•"/>
            </a:pPr>
            <a:r>
              <a:rPr lang="fr-CA" sz="1800" dirty="0"/>
              <a:t>Transformation en farine permettrait un plus grand éventail de produits (ex. : moulée pour animaux de compagnie</a:t>
            </a:r>
          </a:p>
          <a:p>
            <a:pPr marL="285750" indent="-285750">
              <a:buFont typeface="Arial" panose="020B0604020202020204" pitchFamily="34" charset="0"/>
              <a:buChar char="•"/>
            </a:pPr>
            <a:r>
              <a:rPr lang="fr-CA" sz="1800" dirty="0"/>
              <a:t>Apport en nutriments (protéines, fibres)</a:t>
            </a:r>
          </a:p>
        </p:txBody>
      </p:sp>
      <p:pic>
        <p:nvPicPr>
          <p:cNvPr id="4" name="Picture 4">
            <a:extLst>
              <a:ext uri="{FF2B5EF4-FFF2-40B4-BE49-F238E27FC236}">
                <a16:creationId xmlns:a16="http://schemas.microsoft.com/office/drawing/2014/main" id="{60643703-DB10-D795-3D15-D2476D27710F}"/>
              </a:ext>
            </a:extLst>
          </p:cNvPr>
          <p:cNvPicPr>
            <a:picLocks noChangeAspect="1"/>
          </p:cNvPicPr>
          <p:nvPr>
            <p:custDataLst>
              <p:tags r:id="rId6"/>
            </p:custDataLst>
          </p:nvPr>
        </p:nvPicPr>
        <p:blipFill>
          <a:blip r:embed="rId11"/>
          <a:stretch>
            <a:fillRect/>
          </a:stretch>
        </p:blipFill>
        <p:spPr>
          <a:xfrm>
            <a:off x="396845" y="329413"/>
            <a:ext cx="677811" cy="673424"/>
          </a:xfrm>
          <a:prstGeom prst="rect">
            <a:avLst/>
          </a:prstGeom>
        </p:spPr>
      </p:pic>
      <p:sp>
        <p:nvSpPr>
          <p:cNvPr id="10" name="Text Placeholder 2">
            <a:extLst>
              <a:ext uri="{FF2B5EF4-FFF2-40B4-BE49-F238E27FC236}">
                <a16:creationId xmlns:a16="http://schemas.microsoft.com/office/drawing/2014/main" id="{C23FC398-C59E-F111-E9CA-FC2285710149}"/>
              </a:ext>
            </a:extLst>
          </p:cNvPr>
          <p:cNvSpPr txBox="1">
            <a:spLocks/>
          </p:cNvSpPr>
          <p:nvPr>
            <p:custDataLst>
              <p:tags r:id="rId7"/>
            </p:custDataLst>
          </p:nvPr>
        </p:nvSpPr>
        <p:spPr>
          <a:xfrm>
            <a:off x="962367" y="500482"/>
            <a:ext cx="2627500"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err="1"/>
              <a:t>Valorisation</a:t>
            </a:r>
            <a:r>
              <a:rPr lang="en-US" sz="1200" dirty="0"/>
              <a:t> de la </a:t>
            </a:r>
            <a:r>
              <a:rPr lang="en-US" sz="1200" dirty="0" err="1"/>
              <a:t>drêche</a:t>
            </a:r>
            <a:endParaRPr lang="en-US" sz="1200" dirty="0"/>
          </a:p>
        </p:txBody>
      </p:sp>
    </p:spTree>
    <p:extLst>
      <p:ext uri="{BB962C8B-B14F-4D97-AF65-F5344CB8AC3E}">
        <p14:creationId xmlns:p14="http://schemas.microsoft.com/office/powerpoint/2010/main" val="1513624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9"/>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9"/>
          <a:stretch>
            <a:fillRect/>
          </a:stretch>
        </p:blipFill>
        <p:spPr>
          <a:xfrm>
            <a:off x="0" y="0"/>
            <a:ext cx="12192000" cy="6858000"/>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3"/>
            </p:custDataLst>
          </p:nvPr>
        </p:nvSpPr>
        <p:spPr>
          <a:xfrm>
            <a:off x="942668" y="1024950"/>
            <a:ext cx="7852539"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Autres domaines d’application</a:t>
            </a:r>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4"/>
            </p:custDataLst>
          </p:nvPr>
        </p:nvPicPr>
        <p:blipFill>
          <a:blip r:embed="rId10"/>
          <a:stretch>
            <a:fillRect/>
          </a:stretch>
        </p:blipFill>
        <p:spPr>
          <a:xfrm>
            <a:off x="10149348" y="6056736"/>
            <a:ext cx="1320800" cy="670778"/>
          </a:xfrm>
          <a:prstGeom prst="rect">
            <a:avLst/>
          </a:prstGeom>
        </p:spPr>
      </p:pic>
      <p:sp>
        <p:nvSpPr>
          <p:cNvPr id="3" name="Text Placeholder 2">
            <a:extLst>
              <a:ext uri="{FF2B5EF4-FFF2-40B4-BE49-F238E27FC236}">
                <a16:creationId xmlns:a16="http://schemas.microsoft.com/office/drawing/2014/main" id="{F8ECF6D1-3663-8154-1276-B0A75329388B}"/>
              </a:ext>
            </a:extLst>
          </p:cNvPr>
          <p:cNvSpPr txBox="1">
            <a:spLocks/>
          </p:cNvSpPr>
          <p:nvPr>
            <p:custDataLst>
              <p:tags r:id="rId5"/>
            </p:custDataLst>
          </p:nvPr>
        </p:nvSpPr>
        <p:spPr>
          <a:xfrm>
            <a:off x="735750" y="2272025"/>
            <a:ext cx="5133633" cy="438715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fr-CA" sz="1800" dirty="0"/>
              <a:t>Cosmétiques</a:t>
            </a:r>
          </a:p>
          <a:p>
            <a:pPr marL="285750" indent="-285750">
              <a:buFont typeface="Arial" panose="020B0604020202020204" pitchFamily="34" charset="0"/>
              <a:buChar char="•"/>
            </a:pPr>
            <a:r>
              <a:rPr lang="fr-CA" sz="1800" dirty="0"/>
              <a:t>Biocarburant</a:t>
            </a:r>
          </a:p>
          <a:p>
            <a:pPr marL="285750" indent="-285750">
              <a:buFont typeface="Arial" panose="020B0604020202020204" pitchFamily="34" charset="0"/>
              <a:buChar char="•"/>
            </a:pPr>
            <a:r>
              <a:rPr lang="fr-CA" sz="1800" dirty="0"/>
              <a:t>Épandage dans les champs</a:t>
            </a:r>
          </a:p>
          <a:p>
            <a:pPr marL="285750" indent="-285750">
              <a:buFont typeface="Arial" panose="020B0604020202020204" pitchFamily="34" charset="0"/>
              <a:buChar char="•"/>
            </a:pPr>
            <a:r>
              <a:rPr lang="fr-CA" sz="1800" dirty="0"/>
              <a:t>Compostage</a:t>
            </a:r>
          </a:p>
        </p:txBody>
      </p:sp>
      <p:pic>
        <p:nvPicPr>
          <p:cNvPr id="4" name="Picture 4">
            <a:extLst>
              <a:ext uri="{FF2B5EF4-FFF2-40B4-BE49-F238E27FC236}">
                <a16:creationId xmlns:a16="http://schemas.microsoft.com/office/drawing/2014/main" id="{E2B5A44A-F0B9-48CD-6BB4-437F80782EB7}"/>
              </a:ext>
            </a:extLst>
          </p:cNvPr>
          <p:cNvPicPr>
            <a:picLocks noChangeAspect="1"/>
          </p:cNvPicPr>
          <p:nvPr>
            <p:custDataLst>
              <p:tags r:id="rId6"/>
            </p:custDataLst>
          </p:nvPr>
        </p:nvPicPr>
        <p:blipFill>
          <a:blip r:embed="rId11"/>
          <a:stretch>
            <a:fillRect/>
          </a:stretch>
        </p:blipFill>
        <p:spPr>
          <a:xfrm>
            <a:off x="396845" y="329413"/>
            <a:ext cx="677811" cy="673424"/>
          </a:xfrm>
          <a:prstGeom prst="rect">
            <a:avLst/>
          </a:prstGeom>
        </p:spPr>
      </p:pic>
      <p:sp>
        <p:nvSpPr>
          <p:cNvPr id="10" name="Text Placeholder 2">
            <a:extLst>
              <a:ext uri="{FF2B5EF4-FFF2-40B4-BE49-F238E27FC236}">
                <a16:creationId xmlns:a16="http://schemas.microsoft.com/office/drawing/2014/main" id="{FD986AD1-D40E-4912-82F6-EE2871A0EE9E}"/>
              </a:ext>
            </a:extLst>
          </p:cNvPr>
          <p:cNvSpPr txBox="1">
            <a:spLocks/>
          </p:cNvSpPr>
          <p:nvPr>
            <p:custDataLst>
              <p:tags r:id="rId7"/>
            </p:custDataLst>
          </p:nvPr>
        </p:nvSpPr>
        <p:spPr>
          <a:xfrm>
            <a:off x="962367" y="500482"/>
            <a:ext cx="2627500"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err="1"/>
              <a:t>Valorisation</a:t>
            </a:r>
            <a:r>
              <a:rPr lang="en-US" sz="1200" dirty="0"/>
              <a:t> de la </a:t>
            </a:r>
            <a:r>
              <a:rPr lang="en-US" sz="1200" dirty="0" err="1"/>
              <a:t>drêche</a:t>
            </a:r>
            <a:endParaRPr lang="en-US" sz="1200" dirty="0"/>
          </a:p>
        </p:txBody>
      </p:sp>
    </p:spTree>
    <p:extLst>
      <p:ext uri="{BB962C8B-B14F-4D97-AF65-F5344CB8AC3E}">
        <p14:creationId xmlns:p14="http://schemas.microsoft.com/office/powerpoint/2010/main" val="2046982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9"/>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9"/>
          <a:stretch>
            <a:fillRect/>
          </a:stretch>
        </p:blipFill>
        <p:spPr>
          <a:xfrm>
            <a:off x="0" y="0"/>
            <a:ext cx="12192000" cy="6858000"/>
          </a:xfrm>
          <a:prstGeom prst="rect">
            <a:avLst/>
          </a:prstGeom>
        </p:spPr>
      </p:pic>
      <p:sp>
        <p:nvSpPr>
          <p:cNvPr id="4" name="Text Placeholder 2">
            <a:extLst>
              <a:ext uri="{FF2B5EF4-FFF2-40B4-BE49-F238E27FC236}">
                <a16:creationId xmlns:a16="http://schemas.microsoft.com/office/drawing/2014/main" id="{240E3ABC-2236-DDE3-F4C7-5E2884B9E9DC}"/>
              </a:ext>
            </a:extLst>
          </p:cNvPr>
          <p:cNvSpPr txBox="1">
            <a:spLocks/>
          </p:cNvSpPr>
          <p:nvPr>
            <p:custDataLst>
              <p:tags r:id="rId3"/>
            </p:custDataLst>
          </p:nvPr>
        </p:nvSpPr>
        <p:spPr>
          <a:xfrm>
            <a:off x="962367" y="1970367"/>
            <a:ext cx="9105460" cy="236710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fr-CA" sz="1800" dirty="0"/>
              <a:t>Cintech a été mandaté par le CDBL pour identifier des méthodes de transformation de la drêche de microbrasserie afin de déterminer des applications possibles pour ce coproduit hautement valorisable.</a:t>
            </a:r>
          </a:p>
        </p:txBody>
      </p:sp>
      <p:pic>
        <p:nvPicPr>
          <p:cNvPr id="5" name="Picture 4">
            <a:extLst>
              <a:ext uri="{FF2B5EF4-FFF2-40B4-BE49-F238E27FC236}">
                <a16:creationId xmlns:a16="http://schemas.microsoft.com/office/drawing/2014/main" id="{FE65D2F7-C629-CF27-1025-50785C09B8C9}"/>
              </a:ext>
            </a:extLst>
          </p:cNvPr>
          <p:cNvPicPr>
            <a:picLocks noChangeAspect="1"/>
          </p:cNvPicPr>
          <p:nvPr>
            <p:custDataLst>
              <p:tags r:id="rId4"/>
            </p:custDataLst>
          </p:nvPr>
        </p:nvPicPr>
        <p:blipFill>
          <a:blip r:embed="rId10"/>
          <a:stretch>
            <a:fillRect/>
          </a:stretch>
        </p:blipFill>
        <p:spPr>
          <a:xfrm>
            <a:off x="396845" y="329413"/>
            <a:ext cx="677811" cy="673424"/>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5"/>
            </p:custDataLst>
          </p:nvPr>
        </p:nvSpPr>
        <p:spPr>
          <a:xfrm>
            <a:off x="962367" y="1254372"/>
            <a:ext cx="2350188" cy="25724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Mandat</a:t>
            </a:r>
            <a:endParaRPr lang="en-US" dirty="0"/>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6"/>
            </p:custDataLst>
          </p:nvPr>
        </p:nvPicPr>
        <p:blipFill>
          <a:blip r:embed="rId11"/>
          <a:stretch>
            <a:fillRect/>
          </a:stretch>
        </p:blipFill>
        <p:spPr>
          <a:xfrm>
            <a:off x="10149348" y="6056736"/>
            <a:ext cx="1320800" cy="670778"/>
          </a:xfrm>
          <a:prstGeom prst="rect">
            <a:avLst/>
          </a:prstGeom>
        </p:spPr>
      </p:pic>
      <p:sp>
        <p:nvSpPr>
          <p:cNvPr id="8" name="Text Placeholder 2">
            <a:extLst>
              <a:ext uri="{FF2B5EF4-FFF2-40B4-BE49-F238E27FC236}">
                <a16:creationId xmlns:a16="http://schemas.microsoft.com/office/drawing/2014/main" id="{7EFEE659-E04F-998D-082F-5E1B046A8FE4}"/>
              </a:ext>
            </a:extLst>
          </p:cNvPr>
          <p:cNvSpPr txBox="1">
            <a:spLocks/>
          </p:cNvSpPr>
          <p:nvPr>
            <p:custDataLst>
              <p:tags r:id="rId7"/>
            </p:custDataLst>
          </p:nvPr>
        </p:nvSpPr>
        <p:spPr>
          <a:xfrm>
            <a:off x="962367" y="500482"/>
            <a:ext cx="2007076"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t>Introduction</a:t>
            </a:r>
          </a:p>
        </p:txBody>
      </p:sp>
    </p:spTree>
    <p:extLst>
      <p:ext uri="{BB962C8B-B14F-4D97-AF65-F5344CB8AC3E}">
        <p14:creationId xmlns:p14="http://schemas.microsoft.com/office/powerpoint/2010/main" val="2906279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9"/>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9"/>
          <a:stretch>
            <a:fillRect/>
          </a:stretch>
        </p:blipFill>
        <p:spPr>
          <a:xfrm>
            <a:off x="0" y="0"/>
            <a:ext cx="12192000" cy="6858000"/>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3"/>
            </p:custDataLst>
          </p:nvPr>
        </p:nvSpPr>
        <p:spPr>
          <a:xfrm>
            <a:off x="942668" y="1024950"/>
            <a:ext cx="8521843"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Espace nécessaire pour les équipements</a:t>
            </a:r>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4"/>
            </p:custDataLst>
          </p:nvPr>
        </p:nvPicPr>
        <p:blipFill>
          <a:blip r:embed="rId10"/>
          <a:stretch>
            <a:fillRect/>
          </a:stretch>
        </p:blipFill>
        <p:spPr>
          <a:xfrm>
            <a:off x="10149348" y="6056736"/>
            <a:ext cx="1320800" cy="670778"/>
          </a:xfrm>
          <a:prstGeom prst="rect">
            <a:avLst/>
          </a:prstGeom>
        </p:spPr>
      </p:pic>
      <p:pic>
        <p:nvPicPr>
          <p:cNvPr id="4" name="Picture 4">
            <a:extLst>
              <a:ext uri="{FF2B5EF4-FFF2-40B4-BE49-F238E27FC236}">
                <a16:creationId xmlns:a16="http://schemas.microsoft.com/office/drawing/2014/main" id="{85E0FAFD-4314-0AA4-5A19-B22E6E79ADAA}"/>
              </a:ext>
            </a:extLst>
          </p:cNvPr>
          <p:cNvPicPr>
            <a:picLocks noChangeAspect="1"/>
          </p:cNvPicPr>
          <p:nvPr>
            <p:custDataLst>
              <p:tags r:id="rId5"/>
            </p:custDataLst>
          </p:nvPr>
        </p:nvPicPr>
        <p:blipFill>
          <a:blip r:embed="rId11"/>
          <a:stretch>
            <a:fillRect/>
          </a:stretch>
        </p:blipFill>
        <p:spPr>
          <a:xfrm>
            <a:off x="396845" y="329413"/>
            <a:ext cx="677811" cy="673424"/>
          </a:xfrm>
          <a:prstGeom prst="rect">
            <a:avLst/>
          </a:prstGeom>
        </p:spPr>
      </p:pic>
      <p:sp>
        <p:nvSpPr>
          <p:cNvPr id="10" name="Text Placeholder 2">
            <a:extLst>
              <a:ext uri="{FF2B5EF4-FFF2-40B4-BE49-F238E27FC236}">
                <a16:creationId xmlns:a16="http://schemas.microsoft.com/office/drawing/2014/main" id="{0E8F53A8-B621-283E-9C15-FA5D74A581CC}"/>
              </a:ext>
            </a:extLst>
          </p:cNvPr>
          <p:cNvSpPr txBox="1">
            <a:spLocks/>
          </p:cNvSpPr>
          <p:nvPr>
            <p:custDataLst>
              <p:tags r:id="rId6"/>
            </p:custDataLst>
          </p:nvPr>
        </p:nvSpPr>
        <p:spPr>
          <a:xfrm>
            <a:off x="962366" y="500482"/>
            <a:ext cx="3326829"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err="1"/>
              <a:t>Interprétation</a:t>
            </a:r>
            <a:r>
              <a:rPr lang="en-US" sz="1200" dirty="0"/>
              <a:t> des </a:t>
            </a:r>
            <a:r>
              <a:rPr lang="en-US" sz="1200" dirty="0" err="1"/>
              <a:t>résultats</a:t>
            </a:r>
            <a:endParaRPr lang="en-US" sz="1200" dirty="0"/>
          </a:p>
        </p:txBody>
      </p:sp>
      <p:sp>
        <p:nvSpPr>
          <p:cNvPr id="5" name="Espace réservé du contenu 2">
            <a:extLst>
              <a:ext uri="{FF2B5EF4-FFF2-40B4-BE49-F238E27FC236}">
                <a16:creationId xmlns:a16="http://schemas.microsoft.com/office/drawing/2014/main" id="{8ABA56E2-9421-2B36-9E30-17EE1F8BC347}"/>
              </a:ext>
            </a:extLst>
          </p:cNvPr>
          <p:cNvSpPr txBox="1">
            <a:spLocks/>
          </p:cNvSpPr>
          <p:nvPr>
            <p:custDataLst>
              <p:tags r:id="rId7"/>
            </p:custDataLst>
          </p:nvPr>
        </p:nvSpPr>
        <p:spPr>
          <a:xfrm>
            <a:off x="525873" y="1655266"/>
            <a:ext cx="11534947" cy="57032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000" dirty="0">
                <a:latin typeface="Montserrat" panose="00000500000000000000" pitchFamily="2" charset="0"/>
              </a:rPr>
              <a:t>Petite production :</a:t>
            </a:r>
          </a:p>
          <a:p>
            <a:pPr lvl="1"/>
            <a:r>
              <a:rPr lang="fr-CA" sz="1600" dirty="0">
                <a:latin typeface="Montserrat" panose="00000500000000000000" pitchFamily="2" charset="0"/>
              </a:rPr>
              <a:t>Environ 30-50 m² (300 – 500 pi²)</a:t>
            </a:r>
          </a:p>
          <a:p>
            <a:r>
              <a:rPr lang="fr-CA" sz="2000" dirty="0">
                <a:latin typeface="Montserrat" panose="00000500000000000000" pitchFamily="2" charset="0"/>
              </a:rPr>
              <a:t>Grande échelle</a:t>
            </a:r>
          </a:p>
          <a:p>
            <a:pPr lvl="1"/>
            <a:r>
              <a:rPr lang="fr-CA" sz="1600" dirty="0">
                <a:latin typeface="Montserrat" panose="00000500000000000000" pitchFamily="2" charset="0"/>
              </a:rPr>
              <a:t>Environ 80-150m² (800-1500 pi²)</a:t>
            </a:r>
          </a:p>
          <a:p>
            <a:endParaRPr lang="fr-CA" sz="2000" dirty="0">
              <a:latin typeface="Montserrat" panose="00000500000000000000" pitchFamily="2" charset="0"/>
            </a:endParaRPr>
          </a:p>
        </p:txBody>
      </p:sp>
    </p:spTree>
    <p:extLst>
      <p:ext uri="{BB962C8B-B14F-4D97-AF65-F5344CB8AC3E}">
        <p14:creationId xmlns:p14="http://schemas.microsoft.com/office/powerpoint/2010/main" val="1917635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10"/>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10"/>
          <a:stretch>
            <a:fillRect/>
          </a:stretch>
        </p:blipFill>
        <p:spPr>
          <a:xfrm>
            <a:off x="0" y="0"/>
            <a:ext cx="12192000" cy="6858000"/>
          </a:xfrm>
          <a:prstGeom prst="rect">
            <a:avLst/>
          </a:prstGeom>
        </p:spPr>
      </p:pic>
      <p:sp>
        <p:nvSpPr>
          <p:cNvPr id="4" name="Text Placeholder 2">
            <a:extLst>
              <a:ext uri="{FF2B5EF4-FFF2-40B4-BE49-F238E27FC236}">
                <a16:creationId xmlns:a16="http://schemas.microsoft.com/office/drawing/2014/main" id="{240E3ABC-2236-DDE3-F4C7-5E2884B9E9DC}"/>
              </a:ext>
            </a:extLst>
          </p:cNvPr>
          <p:cNvSpPr txBox="1">
            <a:spLocks/>
          </p:cNvSpPr>
          <p:nvPr>
            <p:custDataLst>
              <p:tags r:id="rId3"/>
            </p:custDataLst>
          </p:nvPr>
        </p:nvSpPr>
        <p:spPr>
          <a:xfrm>
            <a:off x="962367" y="1970367"/>
            <a:ext cx="5133633" cy="325208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fr-CA" sz="1800" dirty="0"/>
              <a:t>150 heures allouées</a:t>
            </a:r>
          </a:p>
          <a:p>
            <a:pPr marL="285750" indent="-285750">
              <a:buFont typeface="Arial" panose="020B0604020202020204" pitchFamily="34" charset="0"/>
              <a:buChar char="•"/>
            </a:pPr>
            <a:r>
              <a:rPr lang="fr-CA" sz="1800" dirty="0"/>
              <a:t>Identifier des méthodes de transformation de la drêche en un ingrédient pour l’alimentation humaine et animale</a:t>
            </a:r>
          </a:p>
          <a:p>
            <a:pPr marL="285750" indent="-285750">
              <a:buFont typeface="Arial" panose="020B0604020202020204" pitchFamily="34" charset="0"/>
              <a:buChar char="•"/>
            </a:pPr>
            <a:r>
              <a:rPr lang="fr-CA" sz="1800" dirty="0"/>
              <a:t>Analyse technico-économique de 2 scénarios</a:t>
            </a:r>
          </a:p>
          <a:p>
            <a:pPr marL="285750" indent="-285750">
              <a:buFont typeface="Arial" panose="020B0604020202020204" pitchFamily="34" charset="0"/>
              <a:buChar char="•"/>
            </a:pPr>
            <a:r>
              <a:rPr lang="fr-CA" sz="1800" dirty="0"/>
              <a:t>Analyse de classe 5 : ±30%-50% (selon l’AACE)</a:t>
            </a:r>
          </a:p>
        </p:txBody>
      </p:sp>
      <p:pic>
        <p:nvPicPr>
          <p:cNvPr id="5" name="Picture 4">
            <a:extLst>
              <a:ext uri="{FF2B5EF4-FFF2-40B4-BE49-F238E27FC236}">
                <a16:creationId xmlns:a16="http://schemas.microsoft.com/office/drawing/2014/main" id="{FE65D2F7-C629-CF27-1025-50785C09B8C9}"/>
              </a:ext>
            </a:extLst>
          </p:cNvPr>
          <p:cNvPicPr>
            <a:picLocks noChangeAspect="1"/>
          </p:cNvPicPr>
          <p:nvPr>
            <p:custDataLst>
              <p:tags r:id="rId4"/>
            </p:custDataLst>
          </p:nvPr>
        </p:nvPicPr>
        <p:blipFill>
          <a:blip r:embed="rId11"/>
          <a:stretch>
            <a:fillRect/>
          </a:stretch>
        </p:blipFill>
        <p:spPr>
          <a:xfrm>
            <a:off x="396845" y="329413"/>
            <a:ext cx="677811" cy="673424"/>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5"/>
            </p:custDataLst>
          </p:nvPr>
        </p:nvSpPr>
        <p:spPr>
          <a:xfrm>
            <a:off x="962367" y="1254371"/>
            <a:ext cx="3873584"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Portée du projet</a:t>
            </a:r>
            <a:endParaRPr lang="en-US" dirty="0"/>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6"/>
            </p:custDataLst>
          </p:nvPr>
        </p:nvPicPr>
        <p:blipFill>
          <a:blip r:embed="rId12"/>
          <a:stretch>
            <a:fillRect/>
          </a:stretch>
        </p:blipFill>
        <p:spPr>
          <a:xfrm>
            <a:off x="10149348" y="6056736"/>
            <a:ext cx="1320800" cy="670778"/>
          </a:xfrm>
          <a:prstGeom prst="rect">
            <a:avLst/>
          </a:prstGeom>
        </p:spPr>
      </p:pic>
      <p:sp>
        <p:nvSpPr>
          <p:cNvPr id="8" name="Text Placeholder 2">
            <a:extLst>
              <a:ext uri="{FF2B5EF4-FFF2-40B4-BE49-F238E27FC236}">
                <a16:creationId xmlns:a16="http://schemas.microsoft.com/office/drawing/2014/main" id="{7EFEE659-E04F-998D-082F-5E1B046A8FE4}"/>
              </a:ext>
            </a:extLst>
          </p:cNvPr>
          <p:cNvSpPr txBox="1">
            <a:spLocks/>
          </p:cNvSpPr>
          <p:nvPr>
            <p:custDataLst>
              <p:tags r:id="rId7"/>
            </p:custDataLst>
          </p:nvPr>
        </p:nvSpPr>
        <p:spPr>
          <a:xfrm>
            <a:off x="962367" y="500482"/>
            <a:ext cx="2007076"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t>Introduction</a:t>
            </a:r>
          </a:p>
        </p:txBody>
      </p:sp>
      <p:pic>
        <p:nvPicPr>
          <p:cNvPr id="3" name="Espace réservé du contenu 6">
            <a:extLst>
              <a:ext uri="{FF2B5EF4-FFF2-40B4-BE49-F238E27FC236}">
                <a16:creationId xmlns:a16="http://schemas.microsoft.com/office/drawing/2014/main" id="{9B806FA1-A4EF-F420-C1D0-7E25885300DC}"/>
              </a:ext>
            </a:extLst>
          </p:cNvPr>
          <p:cNvPicPr>
            <a:picLocks noChangeAspect="1"/>
          </p:cNvPicPr>
          <p:nvPr>
            <p:custDataLst>
              <p:tags r:id="rId8"/>
            </p:custDataLst>
          </p:nvPr>
        </p:nvPicPr>
        <p:blipFill rotWithShape="1">
          <a:blip r:embed="rId13">
            <a:extLst>
              <a:ext uri="{28A0092B-C50C-407E-A947-70E740481C1C}">
                <a14:useLocalDpi xmlns:a14="http://schemas.microsoft.com/office/drawing/2010/main" val="0"/>
              </a:ext>
            </a:extLst>
          </a:blip>
          <a:srcRect r="2385" b="-3"/>
          <a:stretch/>
        </p:blipFill>
        <p:spPr>
          <a:xfrm>
            <a:off x="6175367" y="1119226"/>
            <a:ext cx="5631933" cy="5005220"/>
          </a:xfrm>
          <a:prstGeom prst="rect">
            <a:avLst/>
          </a:prstGeom>
          <a:effectLst/>
        </p:spPr>
      </p:pic>
    </p:spTree>
    <p:extLst>
      <p:ext uri="{BB962C8B-B14F-4D97-AF65-F5344CB8AC3E}">
        <p14:creationId xmlns:p14="http://schemas.microsoft.com/office/powerpoint/2010/main" val="2369045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1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1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E65D2F7-C629-CF27-1025-50785C09B8C9}"/>
              </a:ext>
            </a:extLst>
          </p:cNvPr>
          <p:cNvPicPr>
            <a:picLocks noChangeAspect="1"/>
          </p:cNvPicPr>
          <p:nvPr>
            <p:custDataLst>
              <p:tags r:id="rId3"/>
            </p:custDataLst>
          </p:nvPr>
        </p:nvPicPr>
        <p:blipFill>
          <a:blip r:embed="rId13"/>
          <a:stretch>
            <a:fillRect/>
          </a:stretch>
        </p:blipFill>
        <p:spPr>
          <a:xfrm>
            <a:off x="396845" y="329413"/>
            <a:ext cx="677811" cy="673424"/>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4"/>
            </p:custDataLst>
          </p:nvPr>
        </p:nvSpPr>
        <p:spPr>
          <a:xfrm>
            <a:off x="942669" y="1024950"/>
            <a:ext cx="4166660"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Visite des brasseries</a:t>
            </a:r>
            <a:endParaRPr lang="en-US" dirty="0"/>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5"/>
            </p:custDataLst>
          </p:nvPr>
        </p:nvPicPr>
        <p:blipFill>
          <a:blip r:embed="rId14"/>
          <a:stretch>
            <a:fillRect/>
          </a:stretch>
        </p:blipFill>
        <p:spPr>
          <a:xfrm>
            <a:off x="10149348" y="6056736"/>
            <a:ext cx="1320800" cy="670778"/>
          </a:xfrm>
          <a:prstGeom prst="rect">
            <a:avLst/>
          </a:prstGeom>
        </p:spPr>
      </p:pic>
      <p:sp>
        <p:nvSpPr>
          <p:cNvPr id="8" name="Text Placeholder 2">
            <a:extLst>
              <a:ext uri="{FF2B5EF4-FFF2-40B4-BE49-F238E27FC236}">
                <a16:creationId xmlns:a16="http://schemas.microsoft.com/office/drawing/2014/main" id="{7EFEE659-E04F-998D-082F-5E1B046A8FE4}"/>
              </a:ext>
            </a:extLst>
          </p:cNvPr>
          <p:cNvSpPr txBox="1">
            <a:spLocks/>
          </p:cNvSpPr>
          <p:nvPr>
            <p:custDataLst>
              <p:tags r:id="rId6"/>
            </p:custDataLst>
          </p:nvPr>
        </p:nvSpPr>
        <p:spPr>
          <a:xfrm>
            <a:off x="962367" y="500482"/>
            <a:ext cx="2007076"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t>Introduction</a:t>
            </a:r>
          </a:p>
        </p:txBody>
      </p:sp>
      <p:pic>
        <p:nvPicPr>
          <p:cNvPr id="10" name="Image 9" descr="Une image contenant industrie, tuyau, intérieur, usine&#10;&#10;Description générée automatiquement">
            <a:extLst>
              <a:ext uri="{FF2B5EF4-FFF2-40B4-BE49-F238E27FC236}">
                <a16:creationId xmlns:a16="http://schemas.microsoft.com/office/drawing/2014/main" id="{1477F105-EB2F-BFAF-5258-9A9CB1A6FF44}"/>
              </a:ext>
            </a:extLst>
          </p:cNvPr>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942669" y="2660354"/>
            <a:ext cx="4629330" cy="3471998"/>
          </a:xfrm>
          <a:prstGeom prst="rect">
            <a:avLst/>
          </a:prstGeom>
        </p:spPr>
      </p:pic>
      <p:pic>
        <p:nvPicPr>
          <p:cNvPr id="11" name="Picture 2" descr="Carte interactive | Association des microbrasseries du Québec">
            <a:extLst>
              <a:ext uri="{FF2B5EF4-FFF2-40B4-BE49-F238E27FC236}">
                <a16:creationId xmlns:a16="http://schemas.microsoft.com/office/drawing/2014/main" id="{5695CECB-AC8E-23C8-5352-1EC440A129DA}"/>
              </a:ext>
            </a:extLst>
          </p:cNvPr>
          <p:cNvPicPr>
            <a:picLocks noChangeAspect="1" noChangeArrowheads="1"/>
          </p:cNvPicPr>
          <p:nvPr>
            <p:custDataLst>
              <p:tags r:id="rId8"/>
            </p:custDataLst>
          </p:nvPr>
        </p:nvPicPr>
        <p:blipFill>
          <a:blip r:embed="rId16">
            <a:extLst>
              <a:ext uri="{28A0092B-C50C-407E-A947-70E740481C1C}">
                <a14:useLocalDpi xmlns:a14="http://schemas.microsoft.com/office/drawing/2010/main" val="0"/>
              </a:ext>
            </a:extLst>
          </a:blip>
          <a:srcRect/>
          <a:stretch>
            <a:fillRect/>
          </a:stretch>
        </p:blipFill>
        <p:spPr bwMode="auto">
          <a:xfrm>
            <a:off x="824443" y="1588935"/>
            <a:ext cx="4747556" cy="7787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Alchimiste Microbrasserie">
            <a:extLst>
              <a:ext uri="{FF2B5EF4-FFF2-40B4-BE49-F238E27FC236}">
                <a16:creationId xmlns:a16="http://schemas.microsoft.com/office/drawing/2014/main" id="{8D4A4FE2-2C68-12EF-2592-19A66FDB9C9B}"/>
              </a:ext>
            </a:extLst>
          </p:cNvPr>
          <p:cNvPicPr>
            <a:picLocks noChangeAspect="1" noChangeArrowheads="1"/>
          </p:cNvPicPr>
          <p:nvPr>
            <p:custDataLst>
              <p:tags r:id="rId9"/>
            </p:custDataLst>
          </p:nvPr>
        </p:nvPicPr>
        <p:blipFill>
          <a:blip r:embed="rId17">
            <a:extLst>
              <a:ext uri="{28A0092B-C50C-407E-A947-70E740481C1C}">
                <a14:useLocalDpi xmlns:a14="http://schemas.microsoft.com/office/drawing/2010/main" val="0"/>
              </a:ext>
            </a:extLst>
          </a:blip>
          <a:srcRect/>
          <a:stretch>
            <a:fillRect/>
          </a:stretch>
        </p:blipFill>
        <p:spPr bwMode="auto">
          <a:xfrm>
            <a:off x="7414089" y="22460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D93EE284-5ADB-3DEE-B52E-C0CFDA186011}"/>
              </a:ext>
            </a:extLst>
          </p:cNvPr>
          <p:cNvPicPr>
            <a:picLocks noChangeAspect="1" noChangeArrowheads="1"/>
          </p:cNvPicPr>
          <p:nvPr>
            <p:custDataLst>
              <p:tags r:id="rId10"/>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6846505" y="2577188"/>
            <a:ext cx="3278295" cy="386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754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11"/>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11"/>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E65D2F7-C629-CF27-1025-50785C09B8C9}"/>
              </a:ext>
            </a:extLst>
          </p:cNvPr>
          <p:cNvPicPr>
            <a:picLocks noChangeAspect="1"/>
          </p:cNvPicPr>
          <p:nvPr>
            <p:custDataLst>
              <p:tags r:id="rId3"/>
            </p:custDataLst>
          </p:nvPr>
        </p:nvPicPr>
        <p:blipFill>
          <a:blip r:embed="rId12"/>
          <a:stretch>
            <a:fillRect/>
          </a:stretch>
        </p:blipFill>
        <p:spPr>
          <a:xfrm>
            <a:off x="396845" y="329413"/>
            <a:ext cx="677811" cy="673424"/>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4"/>
            </p:custDataLst>
          </p:nvPr>
        </p:nvSpPr>
        <p:spPr>
          <a:xfrm>
            <a:off x="942669" y="1024950"/>
            <a:ext cx="4166660"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Drêche de brasserie</a:t>
            </a:r>
            <a:endParaRPr lang="en-US" dirty="0"/>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5"/>
            </p:custDataLst>
          </p:nvPr>
        </p:nvPicPr>
        <p:blipFill>
          <a:blip r:embed="rId13"/>
          <a:stretch>
            <a:fillRect/>
          </a:stretch>
        </p:blipFill>
        <p:spPr>
          <a:xfrm>
            <a:off x="10149348" y="6056736"/>
            <a:ext cx="1320800" cy="670778"/>
          </a:xfrm>
          <a:prstGeom prst="rect">
            <a:avLst/>
          </a:prstGeom>
        </p:spPr>
      </p:pic>
      <p:sp>
        <p:nvSpPr>
          <p:cNvPr id="8" name="Text Placeholder 2">
            <a:extLst>
              <a:ext uri="{FF2B5EF4-FFF2-40B4-BE49-F238E27FC236}">
                <a16:creationId xmlns:a16="http://schemas.microsoft.com/office/drawing/2014/main" id="{7EFEE659-E04F-998D-082F-5E1B046A8FE4}"/>
              </a:ext>
            </a:extLst>
          </p:cNvPr>
          <p:cNvSpPr txBox="1">
            <a:spLocks/>
          </p:cNvSpPr>
          <p:nvPr>
            <p:custDataLst>
              <p:tags r:id="rId6"/>
            </p:custDataLst>
          </p:nvPr>
        </p:nvSpPr>
        <p:spPr>
          <a:xfrm>
            <a:off x="962367" y="500482"/>
            <a:ext cx="2007076"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t>Introduction</a:t>
            </a:r>
          </a:p>
        </p:txBody>
      </p:sp>
      <p:sp>
        <p:nvSpPr>
          <p:cNvPr id="3" name="Text Placeholder 2">
            <a:extLst>
              <a:ext uri="{FF2B5EF4-FFF2-40B4-BE49-F238E27FC236}">
                <a16:creationId xmlns:a16="http://schemas.microsoft.com/office/drawing/2014/main" id="{F8ECF6D1-3663-8154-1276-B0A75329388B}"/>
              </a:ext>
            </a:extLst>
          </p:cNvPr>
          <p:cNvSpPr txBox="1">
            <a:spLocks/>
          </p:cNvSpPr>
          <p:nvPr>
            <p:custDataLst>
              <p:tags r:id="rId7"/>
            </p:custDataLst>
          </p:nvPr>
        </p:nvSpPr>
        <p:spPr>
          <a:xfrm>
            <a:off x="962367" y="1970367"/>
            <a:ext cx="5133633" cy="438715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fr-CA" sz="1800" dirty="0"/>
              <a:t>Co-produit du procédé de brassage de la bière</a:t>
            </a:r>
          </a:p>
          <a:p>
            <a:pPr marL="285750" indent="-285750">
              <a:buFont typeface="Arial" panose="020B0604020202020204" pitchFamily="34" charset="0"/>
              <a:buChar char="•"/>
            </a:pPr>
            <a:r>
              <a:rPr lang="fr-CA" sz="1800" dirty="0"/>
              <a:t>Retiré du procédé après le processus de maltage</a:t>
            </a:r>
          </a:p>
          <a:p>
            <a:pPr marL="285750" indent="-285750">
              <a:buFont typeface="Arial" panose="020B0604020202020204" pitchFamily="34" charset="0"/>
              <a:buChar char="•"/>
            </a:pPr>
            <a:r>
              <a:rPr lang="fr-CA" sz="1800" dirty="0"/>
              <a:t>Composé principalement du grain d’orge trempé et brassé</a:t>
            </a:r>
          </a:p>
          <a:p>
            <a:pPr marL="285750" indent="-285750">
              <a:buFont typeface="Arial" panose="020B0604020202020204" pitchFamily="34" charset="0"/>
              <a:buChar char="•"/>
            </a:pPr>
            <a:r>
              <a:rPr lang="fr-CA" sz="1800" dirty="0"/>
              <a:t>Durée de vie très courte : En bas de 24h à température pièce</a:t>
            </a:r>
          </a:p>
          <a:p>
            <a:pPr marL="285750" indent="-285750">
              <a:buFont typeface="Arial" panose="020B0604020202020204" pitchFamily="34" charset="0"/>
              <a:buChar char="•"/>
            </a:pPr>
            <a:r>
              <a:rPr lang="fr-CA" sz="1800" dirty="0"/>
              <a:t>Composée de 65% à 85% d’eau</a:t>
            </a:r>
          </a:p>
        </p:txBody>
      </p:sp>
      <p:pic>
        <p:nvPicPr>
          <p:cNvPr id="4" name="Image 3" descr="Une image contenant Graines et oléagineux, graine, Céréales alimentaires, céréale&#10;&#10;Description générée automatiquement">
            <a:extLst>
              <a:ext uri="{FF2B5EF4-FFF2-40B4-BE49-F238E27FC236}">
                <a16:creationId xmlns:a16="http://schemas.microsoft.com/office/drawing/2014/main" id="{1EC4A3BD-59FC-1C3C-DD70-7E8A58527454}"/>
              </a:ext>
            </a:extLst>
          </p:cNvPr>
          <p:cNvPicPr>
            <a:picLocks noChangeAspect="1"/>
          </p:cNvPicPr>
          <p:nvPr>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a:xfrm rot="10800000">
            <a:off x="6628859" y="130486"/>
            <a:ext cx="3850546" cy="2887909"/>
          </a:xfrm>
          <a:prstGeom prst="rect">
            <a:avLst/>
          </a:prstGeom>
        </p:spPr>
      </p:pic>
      <p:pic>
        <p:nvPicPr>
          <p:cNvPr id="14" name="Image 13" descr="Une image contenant graine, Céréales alimentaires, Graines et oléagineux, personne&#10;&#10;Description générée automatiquement">
            <a:extLst>
              <a:ext uri="{FF2B5EF4-FFF2-40B4-BE49-F238E27FC236}">
                <a16:creationId xmlns:a16="http://schemas.microsoft.com/office/drawing/2014/main" id="{36BF7E59-B304-7388-0D8B-7AF0BE37C2CC}"/>
              </a:ext>
            </a:extLst>
          </p:cNvPr>
          <p:cNvPicPr>
            <a:picLocks noChangeAspect="1"/>
          </p:cNvPicPr>
          <p:nvPr>
            <p:custDataLst>
              <p:tags r:id="rId9"/>
            </p:custDataLst>
          </p:nvPr>
        </p:nvPicPr>
        <p:blipFill>
          <a:blip r:embed="rId15" cstate="print">
            <a:extLst>
              <a:ext uri="{28A0092B-C50C-407E-A947-70E740481C1C}">
                <a14:useLocalDpi xmlns:a14="http://schemas.microsoft.com/office/drawing/2010/main" val="0"/>
              </a:ext>
            </a:extLst>
          </a:blip>
          <a:stretch>
            <a:fillRect/>
          </a:stretch>
        </p:blipFill>
        <p:spPr>
          <a:xfrm rot="5400000">
            <a:off x="6589011" y="3125677"/>
            <a:ext cx="3930242" cy="2947682"/>
          </a:xfrm>
          <a:prstGeom prst="rect">
            <a:avLst/>
          </a:prstGeom>
        </p:spPr>
      </p:pic>
    </p:spTree>
    <p:extLst>
      <p:ext uri="{BB962C8B-B14F-4D97-AF65-F5344CB8AC3E}">
        <p14:creationId xmlns:p14="http://schemas.microsoft.com/office/powerpoint/2010/main" val="172257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51411-6293-BD6F-A361-AFFF00E887D9}"/>
              </a:ext>
            </a:extLst>
          </p:cNvPr>
          <p:cNvSpPr/>
          <p:nvPr>
            <p:custDataLst>
              <p:tags r:id="rId1"/>
            </p:custDataLst>
          </p:nvPr>
        </p:nvSpPr>
        <p:spPr>
          <a:xfrm>
            <a:off x="1" y="0"/>
            <a:ext cx="3589866" cy="6858000"/>
          </a:xfrm>
          <a:prstGeom prst="rect">
            <a:avLst/>
          </a:prstGeom>
          <a:solidFill>
            <a:srgbClr val="F2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A6DBD35D-DC0D-57B1-EE01-BED57A30CFAA}"/>
              </a:ext>
            </a:extLst>
          </p:cNvPr>
          <p:cNvSpPr txBox="1">
            <a:spLocks/>
          </p:cNvSpPr>
          <p:nvPr>
            <p:custDataLst>
              <p:tags r:id="rId2"/>
            </p:custDataLst>
          </p:nvPr>
        </p:nvSpPr>
        <p:spPr>
          <a:xfrm>
            <a:off x="874374" y="2105406"/>
            <a:ext cx="2340301" cy="257242"/>
          </a:xfrm>
          <a:prstGeom prst="rect">
            <a:avLst/>
          </a:prstGeom>
        </p:spPr>
        <p:txBody>
          <a:bodyPr anchor="b"/>
          <a:lstStyle>
            <a:lvl1pPr algn="l" defTabSz="914400" rtl="0" eaLnBrk="1" latinLnBrk="0" hangingPunct="1">
              <a:lnSpc>
                <a:spcPct val="90000"/>
              </a:lnSpc>
              <a:spcBef>
                <a:spcPct val="0"/>
              </a:spcBef>
              <a:buNone/>
              <a:defRPr sz="1200" b="1" i="0" kern="1200" spc="40" baseline="0">
                <a:solidFill>
                  <a:srgbClr val="E14F3D"/>
                </a:solidFill>
                <a:latin typeface="Montserrat SemiBold" pitchFamily="2" charset="77"/>
                <a:ea typeface="+mj-ea"/>
                <a:cs typeface="+mj-cs"/>
              </a:defRPr>
            </a:lvl1pPr>
          </a:lstStyle>
          <a:p>
            <a:endParaRPr lang="en-US" dirty="0"/>
          </a:p>
        </p:txBody>
      </p:sp>
      <p:sp>
        <p:nvSpPr>
          <p:cNvPr id="5" name="Content Placeholder 29">
            <a:extLst>
              <a:ext uri="{FF2B5EF4-FFF2-40B4-BE49-F238E27FC236}">
                <a16:creationId xmlns:a16="http://schemas.microsoft.com/office/drawing/2014/main" id="{083B4B50-A947-8387-8DCA-817ABDBC4B8F}"/>
              </a:ext>
            </a:extLst>
          </p:cNvPr>
          <p:cNvSpPr txBox="1">
            <a:spLocks/>
          </p:cNvSpPr>
          <p:nvPr>
            <p:custDataLst>
              <p:tags r:id="rId3"/>
            </p:custDataLst>
          </p:nvPr>
        </p:nvSpPr>
        <p:spPr>
          <a:xfrm>
            <a:off x="864487" y="2362647"/>
            <a:ext cx="1944701" cy="672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Valorisation</a:t>
            </a:r>
            <a:r>
              <a:rPr lang="en-US" dirty="0"/>
              <a:t> de la </a:t>
            </a:r>
            <a:r>
              <a:rPr lang="en-US" dirty="0" err="1"/>
              <a:t>drêche</a:t>
            </a:r>
            <a:endParaRPr lang="en-US" dirty="0"/>
          </a:p>
        </p:txBody>
      </p:sp>
      <p:pic>
        <p:nvPicPr>
          <p:cNvPr id="7" name="Picture 6">
            <a:extLst>
              <a:ext uri="{FF2B5EF4-FFF2-40B4-BE49-F238E27FC236}">
                <a16:creationId xmlns:a16="http://schemas.microsoft.com/office/drawing/2014/main" id="{7B640D67-E215-43D3-F3E3-8933B0D15292}"/>
              </a:ext>
            </a:extLst>
          </p:cNvPr>
          <p:cNvPicPr>
            <a:picLocks noChangeAspect="1"/>
          </p:cNvPicPr>
          <p:nvPr>
            <p:custDataLst>
              <p:tags r:id="rId4"/>
            </p:custDataLst>
          </p:nvPr>
        </p:nvPicPr>
        <p:blipFill>
          <a:blip r:embed="rId10"/>
          <a:stretch>
            <a:fillRect/>
          </a:stretch>
        </p:blipFill>
        <p:spPr>
          <a:xfrm>
            <a:off x="10149348" y="6056736"/>
            <a:ext cx="1320800" cy="670778"/>
          </a:xfrm>
          <a:prstGeom prst="rect">
            <a:avLst/>
          </a:prstGeom>
        </p:spPr>
      </p:pic>
      <p:sp>
        <p:nvSpPr>
          <p:cNvPr id="10" name="ZoneTexte 9">
            <a:extLst>
              <a:ext uri="{FF2B5EF4-FFF2-40B4-BE49-F238E27FC236}">
                <a16:creationId xmlns:a16="http://schemas.microsoft.com/office/drawing/2014/main" id="{3E9E0744-2481-CA23-9132-ADABE50336A9}"/>
              </a:ext>
            </a:extLst>
          </p:cNvPr>
          <p:cNvSpPr txBox="1"/>
          <p:nvPr>
            <p:custDataLst>
              <p:tags r:id="rId5"/>
            </p:custDataLst>
          </p:nvPr>
        </p:nvSpPr>
        <p:spPr>
          <a:xfrm>
            <a:off x="4319832" y="1680403"/>
            <a:ext cx="6907491" cy="2814617"/>
          </a:xfrm>
          <a:prstGeom prst="rect">
            <a:avLst/>
          </a:prstGeom>
          <a:noFill/>
        </p:spPr>
        <p:txBody>
          <a:bodyPr wrap="square">
            <a:spAutoFit/>
          </a:bodyPr>
          <a:lstStyle/>
          <a:p>
            <a:pPr marL="342900" indent="-342900">
              <a:lnSpc>
                <a:spcPct val="150000"/>
              </a:lnSpc>
              <a:buFont typeface="Arial" panose="020B0604020202020204" pitchFamily="34" charset="0"/>
              <a:buChar char="•"/>
            </a:pPr>
            <a:r>
              <a:rPr lang="fr-CA" sz="2000" dirty="0"/>
              <a:t>À ce jour, la drêche de microbrasserie est principalement valorisée par l’alimentation animale</a:t>
            </a:r>
          </a:p>
          <a:p>
            <a:pPr marL="342900" indent="-342900">
              <a:lnSpc>
                <a:spcPct val="150000"/>
              </a:lnSpc>
              <a:buFont typeface="Arial" panose="020B0604020202020204" pitchFamily="34" charset="0"/>
              <a:buChar char="•"/>
            </a:pPr>
            <a:r>
              <a:rPr lang="fr-CA" sz="2000" dirty="0"/>
              <a:t>Pratique largement répandue</a:t>
            </a:r>
          </a:p>
          <a:p>
            <a:pPr marL="342900" indent="-342900">
              <a:lnSpc>
                <a:spcPct val="150000"/>
              </a:lnSpc>
              <a:buFont typeface="Arial" panose="020B0604020202020204" pitchFamily="34" charset="0"/>
              <a:buChar char="•"/>
            </a:pPr>
            <a:r>
              <a:rPr lang="fr-CA" sz="2000" dirty="0"/>
              <a:t>Dans Lanaudière : autour de 900 </a:t>
            </a:r>
            <a:r>
              <a:rPr lang="fr-CA" sz="2000" dirty="0" err="1"/>
              <a:t>tm</a:t>
            </a:r>
            <a:r>
              <a:rPr lang="fr-CA" sz="2000" dirty="0"/>
              <a:t> de drêche humide produite annuellement par 17 microbrasseries</a:t>
            </a:r>
          </a:p>
          <a:p>
            <a:pPr marL="342900" indent="-342900">
              <a:lnSpc>
                <a:spcPct val="150000"/>
              </a:lnSpc>
              <a:buFont typeface="Arial" panose="020B0604020202020204" pitchFamily="34" charset="0"/>
              <a:buChar char="•"/>
            </a:pPr>
            <a:endParaRPr lang="fr-CA" sz="2000" dirty="0"/>
          </a:p>
        </p:txBody>
      </p:sp>
      <p:sp>
        <p:nvSpPr>
          <p:cNvPr id="11" name="ZoneTexte 10">
            <a:extLst>
              <a:ext uri="{FF2B5EF4-FFF2-40B4-BE49-F238E27FC236}">
                <a16:creationId xmlns:a16="http://schemas.microsoft.com/office/drawing/2014/main" id="{7D213700-BC93-8787-AA75-ADCA8E9990D3}"/>
              </a:ext>
            </a:extLst>
          </p:cNvPr>
          <p:cNvSpPr txBox="1"/>
          <p:nvPr>
            <p:custDataLst>
              <p:tags r:id="rId6"/>
            </p:custDataLst>
          </p:nvPr>
        </p:nvSpPr>
        <p:spPr>
          <a:xfrm>
            <a:off x="4068849" y="5177597"/>
            <a:ext cx="7158474" cy="1384995"/>
          </a:xfrm>
          <a:prstGeom prst="rect">
            <a:avLst/>
          </a:prstGeom>
          <a:noFill/>
        </p:spPr>
        <p:txBody>
          <a:bodyPr wrap="square" rtlCol="0">
            <a:spAutoFit/>
          </a:bodyPr>
          <a:lstStyle/>
          <a:p>
            <a:r>
              <a:rPr lang="fr-CA" sz="1400" dirty="0"/>
              <a:t>Sources</a:t>
            </a:r>
          </a:p>
          <a:p>
            <a:r>
              <a:rPr lang="fr-CA" sz="1400" dirty="0">
                <a:hlinkClick r:id="rId11"/>
              </a:rPr>
              <a:t>https://tvrm.ca/un-projet-de-valorisation-des-dreches-de-microbrasseries-est-lance-dans-lanaudiere/</a:t>
            </a:r>
            <a:endParaRPr lang="fr-CA" sz="1400" dirty="0"/>
          </a:p>
          <a:p>
            <a:r>
              <a:rPr lang="fr-CA" sz="1400" dirty="0">
                <a:hlinkClick r:id="rId12"/>
              </a:rPr>
              <a:t>https://ici.radio-canada.ca/nouvelle/1888919/agriculture-exportation-dreche-molson-labatt-biere</a:t>
            </a:r>
            <a:endParaRPr lang="fr-CA" sz="1400" dirty="0"/>
          </a:p>
          <a:p>
            <a:endParaRPr lang="fr-CA" sz="1400" dirty="0"/>
          </a:p>
        </p:txBody>
      </p:sp>
      <p:pic>
        <p:nvPicPr>
          <p:cNvPr id="13" name="Picture 4">
            <a:extLst>
              <a:ext uri="{FF2B5EF4-FFF2-40B4-BE49-F238E27FC236}">
                <a16:creationId xmlns:a16="http://schemas.microsoft.com/office/drawing/2014/main" id="{D68F6C73-13B6-3469-0CDF-D5BC1B054A71}"/>
              </a:ext>
            </a:extLst>
          </p:cNvPr>
          <p:cNvPicPr>
            <a:picLocks noChangeAspect="1"/>
          </p:cNvPicPr>
          <p:nvPr>
            <p:custDataLst>
              <p:tags r:id="rId7"/>
            </p:custDataLst>
          </p:nvPr>
        </p:nvPicPr>
        <p:blipFill>
          <a:blip r:embed="rId13"/>
          <a:stretch>
            <a:fillRect/>
          </a:stretch>
        </p:blipFill>
        <p:spPr>
          <a:xfrm>
            <a:off x="396845" y="329413"/>
            <a:ext cx="677811" cy="673424"/>
          </a:xfrm>
          <a:prstGeom prst="rect">
            <a:avLst/>
          </a:prstGeom>
        </p:spPr>
      </p:pic>
      <p:sp>
        <p:nvSpPr>
          <p:cNvPr id="14" name="Text Placeholder 2">
            <a:extLst>
              <a:ext uri="{FF2B5EF4-FFF2-40B4-BE49-F238E27FC236}">
                <a16:creationId xmlns:a16="http://schemas.microsoft.com/office/drawing/2014/main" id="{9956D120-781C-C2BB-3C32-CF79CA0810DB}"/>
              </a:ext>
            </a:extLst>
          </p:cNvPr>
          <p:cNvSpPr txBox="1">
            <a:spLocks/>
          </p:cNvSpPr>
          <p:nvPr>
            <p:custDataLst>
              <p:tags r:id="rId8"/>
            </p:custDataLst>
          </p:nvPr>
        </p:nvSpPr>
        <p:spPr>
          <a:xfrm>
            <a:off x="962367" y="500482"/>
            <a:ext cx="2627500"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err="1"/>
              <a:t>Valorisation</a:t>
            </a:r>
            <a:r>
              <a:rPr lang="en-US" sz="1200" dirty="0"/>
              <a:t> de la </a:t>
            </a:r>
            <a:r>
              <a:rPr lang="en-US" sz="1200" dirty="0" err="1"/>
              <a:t>drêche</a:t>
            </a:r>
            <a:endParaRPr lang="en-US" sz="1200" dirty="0"/>
          </a:p>
        </p:txBody>
      </p:sp>
    </p:spTree>
    <p:extLst>
      <p:ext uri="{BB962C8B-B14F-4D97-AF65-F5344CB8AC3E}">
        <p14:creationId xmlns:p14="http://schemas.microsoft.com/office/powerpoint/2010/main" val="2103842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923878E-864A-9AF6-B72E-1A954899A887}"/>
              </a:ext>
            </a:extLst>
          </p:cNvPr>
          <p:cNvPicPr>
            <a:picLocks noChangeAspect="1"/>
          </p:cNvPicPr>
          <p:nvPr>
            <p:custDataLst>
              <p:tags r:id="rId1"/>
            </p:custDataLst>
          </p:nvPr>
        </p:nvPicPr>
        <p:blipFill>
          <a:blip r:embed="rId10"/>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17E60B7-B23D-24EE-5349-BA1EFFA62174}"/>
              </a:ext>
            </a:extLst>
          </p:cNvPr>
          <p:cNvPicPr>
            <a:picLocks noChangeAspect="1"/>
          </p:cNvPicPr>
          <p:nvPr>
            <p:custDataLst>
              <p:tags r:id="rId2"/>
            </p:custDataLst>
          </p:nvPr>
        </p:nvPicPr>
        <p:blipFill>
          <a:blip r:embed="rId10"/>
          <a:stretch>
            <a:fillRect/>
          </a:stretch>
        </p:blipFill>
        <p:spPr>
          <a:xfrm>
            <a:off x="0" y="0"/>
            <a:ext cx="12192000" cy="6858000"/>
          </a:xfrm>
          <a:prstGeom prst="rect">
            <a:avLst/>
          </a:prstGeom>
        </p:spPr>
      </p:pic>
      <p:sp>
        <p:nvSpPr>
          <p:cNvPr id="6" name="Content Placeholder 29">
            <a:extLst>
              <a:ext uri="{FF2B5EF4-FFF2-40B4-BE49-F238E27FC236}">
                <a16:creationId xmlns:a16="http://schemas.microsoft.com/office/drawing/2014/main" id="{46BED3C9-BF10-C6B3-1B23-0B8267B4715A}"/>
              </a:ext>
            </a:extLst>
          </p:cNvPr>
          <p:cNvSpPr txBox="1">
            <a:spLocks/>
          </p:cNvSpPr>
          <p:nvPr>
            <p:custDataLst>
              <p:tags r:id="rId3"/>
            </p:custDataLst>
          </p:nvPr>
        </p:nvSpPr>
        <p:spPr>
          <a:xfrm>
            <a:off x="942669" y="1024950"/>
            <a:ext cx="4166660" cy="3667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0" kern="1200" spc="20" baseline="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800" dirty="0"/>
              <a:t>Drêche Humide</a:t>
            </a:r>
            <a:endParaRPr lang="en-US" dirty="0"/>
          </a:p>
        </p:txBody>
      </p:sp>
      <p:pic>
        <p:nvPicPr>
          <p:cNvPr id="7" name="Picture 6">
            <a:extLst>
              <a:ext uri="{FF2B5EF4-FFF2-40B4-BE49-F238E27FC236}">
                <a16:creationId xmlns:a16="http://schemas.microsoft.com/office/drawing/2014/main" id="{5B935B50-CA43-A438-9119-D8DC1224EF1E}"/>
              </a:ext>
            </a:extLst>
          </p:cNvPr>
          <p:cNvPicPr>
            <a:picLocks noChangeAspect="1"/>
          </p:cNvPicPr>
          <p:nvPr>
            <p:custDataLst>
              <p:tags r:id="rId4"/>
            </p:custDataLst>
          </p:nvPr>
        </p:nvPicPr>
        <p:blipFill>
          <a:blip r:embed="rId11"/>
          <a:stretch>
            <a:fillRect/>
          </a:stretch>
        </p:blipFill>
        <p:spPr>
          <a:xfrm>
            <a:off x="10149348" y="6056736"/>
            <a:ext cx="1320800" cy="670778"/>
          </a:xfrm>
          <a:prstGeom prst="rect">
            <a:avLst/>
          </a:prstGeom>
        </p:spPr>
      </p:pic>
      <p:sp>
        <p:nvSpPr>
          <p:cNvPr id="3" name="Text Placeholder 2">
            <a:extLst>
              <a:ext uri="{FF2B5EF4-FFF2-40B4-BE49-F238E27FC236}">
                <a16:creationId xmlns:a16="http://schemas.microsoft.com/office/drawing/2014/main" id="{F8ECF6D1-3663-8154-1276-B0A75329388B}"/>
              </a:ext>
            </a:extLst>
          </p:cNvPr>
          <p:cNvSpPr txBox="1">
            <a:spLocks/>
          </p:cNvSpPr>
          <p:nvPr>
            <p:custDataLst>
              <p:tags r:id="rId5"/>
            </p:custDataLst>
          </p:nvPr>
        </p:nvSpPr>
        <p:spPr>
          <a:xfrm>
            <a:off x="735750" y="2272025"/>
            <a:ext cx="5133633" cy="438715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fr-CA" sz="1800" b="1" dirty="0"/>
              <a:t>Avantages :</a:t>
            </a:r>
          </a:p>
          <a:p>
            <a:pPr marL="285750" indent="-285750">
              <a:buFont typeface="Arial" panose="020B0604020202020204" pitchFamily="34" charset="0"/>
              <a:buChar char="•"/>
            </a:pPr>
            <a:r>
              <a:rPr lang="fr-CA" sz="1800" dirty="0"/>
              <a:t>Besoin minimal de transformation</a:t>
            </a:r>
          </a:p>
          <a:p>
            <a:pPr marL="285750" indent="-285750">
              <a:buFont typeface="Arial" panose="020B0604020202020204" pitchFamily="34" charset="0"/>
              <a:buChar char="•"/>
            </a:pPr>
            <a:r>
              <a:rPr lang="fr-CA" sz="1800" dirty="0"/>
              <a:t>Apport de fibres et de protéines au produit</a:t>
            </a:r>
          </a:p>
          <a:p>
            <a:pPr marL="285750" indent="-285750">
              <a:buFont typeface="Arial" panose="020B0604020202020204" pitchFamily="34" charset="0"/>
              <a:buChar char="•"/>
            </a:pPr>
            <a:r>
              <a:rPr lang="fr-CA" sz="1800" dirty="0"/>
              <a:t>Ingrédient disponible gratuitement</a:t>
            </a:r>
          </a:p>
          <a:p>
            <a:pPr marL="285750" indent="-285750">
              <a:buFont typeface="Arial" panose="020B0604020202020204" pitchFamily="34" charset="0"/>
              <a:buChar char="•"/>
            </a:pPr>
            <a:endParaRPr lang="fr-CA" sz="1800" dirty="0"/>
          </a:p>
          <a:p>
            <a:pPr marL="285750" indent="-285750">
              <a:buFont typeface="Arial" panose="020B0604020202020204" pitchFamily="34" charset="0"/>
              <a:buChar char="•"/>
            </a:pPr>
            <a:endParaRPr lang="fr-CA" sz="1800" dirty="0"/>
          </a:p>
          <a:p>
            <a:pPr marL="285750" indent="-285750">
              <a:buFont typeface="Arial" panose="020B0604020202020204" pitchFamily="34" charset="0"/>
              <a:buChar char="•"/>
            </a:pPr>
            <a:endParaRPr lang="fr-CA" sz="1800" dirty="0"/>
          </a:p>
        </p:txBody>
      </p:sp>
      <p:sp>
        <p:nvSpPr>
          <p:cNvPr id="10" name="Text Placeholder 2">
            <a:extLst>
              <a:ext uri="{FF2B5EF4-FFF2-40B4-BE49-F238E27FC236}">
                <a16:creationId xmlns:a16="http://schemas.microsoft.com/office/drawing/2014/main" id="{F9BA74B0-1035-C21C-839B-06EB0B82EC57}"/>
              </a:ext>
            </a:extLst>
          </p:cNvPr>
          <p:cNvSpPr txBox="1">
            <a:spLocks/>
          </p:cNvSpPr>
          <p:nvPr>
            <p:custDataLst>
              <p:tags r:id="rId6"/>
            </p:custDataLst>
          </p:nvPr>
        </p:nvSpPr>
        <p:spPr>
          <a:xfrm>
            <a:off x="6158845" y="2179328"/>
            <a:ext cx="5133633" cy="438715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fr-CA" sz="1800" b="1" dirty="0"/>
              <a:t>Inconvénients :</a:t>
            </a:r>
          </a:p>
          <a:p>
            <a:pPr marL="285750" indent="-285750">
              <a:buFont typeface="Arial" panose="020B0604020202020204" pitchFamily="34" charset="0"/>
              <a:buChar char="•"/>
            </a:pPr>
            <a:r>
              <a:rPr lang="fr-CA" sz="1800" dirty="0"/>
              <a:t>Doit être utilisée sur place et très rapidement</a:t>
            </a:r>
          </a:p>
          <a:p>
            <a:pPr marL="285750" indent="-285750">
              <a:buFont typeface="Arial" panose="020B0604020202020204" pitchFamily="34" charset="0"/>
              <a:buChar char="•"/>
            </a:pPr>
            <a:r>
              <a:rPr lang="fr-CA" sz="1800" dirty="0"/>
              <a:t>Limité à des débouchés locaux</a:t>
            </a:r>
          </a:p>
          <a:p>
            <a:pPr marL="285750" indent="-285750">
              <a:buFont typeface="Arial" panose="020B0604020202020204" pitchFamily="34" charset="0"/>
              <a:buChar char="•"/>
            </a:pPr>
            <a:r>
              <a:rPr lang="fr-CA" sz="1800" dirty="0"/>
              <a:t>Augmente les frais de transport à cause de sa teneur en eau élevée (≈75%)</a:t>
            </a:r>
          </a:p>
          <a:p>
            <a:pPr marL="285750" indent="-285750">
              <a:buFont typeface="Arial" panose="020B0604020202020204" pitchFamily="34" charset="0"/>
              <a:buChar char="•"/>
            </a:pPr>
            <a:r>
              <a:rPr lang="fr-CA" sz="1800" dirty="0"/>
              <a:t>Ne peut pas être emballée</a:t>
            </a:r>
          </a:p>
          <a:p>
            <a:pPr marL="285750" indent="-285750">
              <a:buFont typeface="Arial" panose="020B0604020202020204" pitchFamily="34" charset="0"/>
              <a:buChar char="•"/>
            </a:pPr>
            <a:endParaRPr lang="fr-CA" sz="1800" dirty="0"/>
          </a:p>
          <a:p>
            <a:pPr marL="285750" indent="-285750">
              <a:buFont typeface="Arial" panose="020B0604020202020204" pitchFamily="34" charset="0"/>
              <a:buChar char="•"/>
            </a:pPr>
            <a:endParaRPr lang="fr-CA" sz="1800" dirty="0"/>
          </a:p>
          <a:p>
            <a:pPr marL="285750" indent="-285750">
              <a:buFont typeface="Arial" panose="020B0604020202020204" pitchFamily="34" charset="0"/>
              <a:buChar char="•"/>
            </a:pPr>
            <a:endParaRPr lang="fr-CA" sz="1800" dirty="0"/>
          </a:p>
        </p:txBody>
      </p:sp>
      <p:pic>
        <p:nvPicPr>
          <p:cNvPr id="12" name="Picture 4">
            <a:extLst>
              <a:ext uri="{FF2B5EF4-FFF2-40B4-BE49-F238E27FC236}">
                <a16:creationId xmlns:a16="http://schemas.microsoft.com/office/drawing/2014/main" id="{D017B264-FA1F-AA11-D940-EB69F0DBF2AE}"/>
              </a:ext>
            </a:extLst>
          </p:cNvPr>
          <p:cNvPicPr>
            <a:picLocks noChangeAspect="1"/>
          </p:cNvPicPr>
          <p:nvPr>
            <p:custDataLst>
              <p:tags r:id="rId7"/>
            </p:custDataLst>
          </p:nvPr>
        </p:nvPicPr>
        <p:blipFill>
          <a:blip r:embed="rId12"/>
          <a:stretch>
            <a:fillRect/>
          </a:stretch>
        </p:blipFill>
        <p:spPr>
          <a:xfrm>
            <a:off x="396845" y="329413"/>
            <a:ext cx="677811" cy="673424"/>
          </a:xfrm>
          <a:prstGeom prst="rect">
            <a:avLst/>
          </a:prstGeom>
        </p:spPr>
      </p:pic>
      <p:sp>
        <p:nvSpPr>
          <p:cNvPr id="13" name="Text Placeholder 2">
            <a:extLst>
              <a:ext uri="{FF2B5EF4-FFF2-40B4-BE49-F238E27FC236}">
                <a16:creationId xmlns:a16="http://schemas.microsoft.com/office/drawing/2014/main" id="{74BD4B46-D2C9-A087-E04C-927AEC9FA490}"/>
              </a:ext>
            </a:extLst>
          </p:cNvPr>
          <p:cNvSpPr txBox="1">
            <a:spLocks/>
          </p:cNvSpPr>
          <p:nvPr>
            <p:custDataLst>
              <p:tags r:id="rId8"/>
            </p:custDataLst>
          </p:nvPr>
        </p:nvSpPr>
        <p:spPr>
          <a:xfrm>
            <a:off x="962367" y="500482"/>
            <a:ext cx="2627500" cy="3667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 b="0" i="0" kern="1200" spc="20" baseline="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err="1"/>
              <a:t>Valorisation</a:t>
            </a:r>
            <a:r>
              <a:rPr lang="en-US" sz="1200" dirty="0"/>
              <a:t> de la </a:t>
            </a:r>
            <a:r>
              <a:rPr lang="en-US" sz="1200" dirty="0" err="1"/>
              <a:t>drêche</a:t>
            </a:r>
            <a:endParaRPr lang="en-US" sz="1200" dirty="0"/>
          </a:p>
        </p:txBody>
      </p:sp>
    </p:spTree>
    <p:extLst>
      <p:ext uri="{BB962C8B-B14F-4D97-AF65-F5344CB8AC3E}">
        <p14:creationId xmlns:p14="http://schemas.microsoft.com/office/powerpoint/2010/main" val="24969356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0"/>
</p:tagLst>
</file>

<file path=ppt/tags/tag101.xml><?xml version="1.0" encoding="utf-8"?>
<p:tagLst xmlns:a="http://schemas.openxmlformats.org/drawingml/2006/main" xmlns:r="http://schemas.openxmlformats.org/officeDocument/2006/relationships" xmlns:p="http://schemas.openxmlformats.org/presentationml/2006/main">
  <p:tag name="NUM" val="11"/>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5"/>
</p:tagLst>
</file>

<file path=ppt/tags/tag107.xml><?xml version="1.0" encoding="utf-8"?>
<p:tagLst xmlns:a="http://schemas.openxmlformats.org/drawingml/2006/main" xmlns:r="http://schemas.openxmlformats.org/officeDocument/2006/relationships" xmlns:p="http://schemas.openxmlformats.org/presentationml/2006/main">
  <p:tag name="NUM" val="6"/>
</p:tagLst>
</file>

<file path=ppt/tags/tag108.xml><?xml version="1.0" encoding="utf-8"?>
<p:tagLst xmlns:a="http://schemas.openxmlformats.org/drawingml/2006/main" xmlns:r="http://schemas.openxmlformats.org/officeDocument/2006/relationships" xmlns:p="http://schemas.openxmlformats.org/presentationml/2006/main">
  <p:tag name="NUM" val="7"/>
</p:tagLst>
</file>

<file path=ppt/tags/tag109.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4"/>
</p:tagLst>
</file>

<file path=ppt/tags/tag114.xml><?xml version="1.0" encoding="utf-8"?>
<p:tagLst xmlns:a="http://schemas.openxmlformats.org/drawingml/2006/main" xmlns:r="http://schemas.openxmlformats.org/officeDocument/2006/relationships" xmlns:p="http://schemas.openxmlformats.org/presentationml/2006/main">
  <p:tag name="NUM" val="5"/>
</p:tagLst>
</file>

<file path=ppt/tags/tag115.xml><?xml version="1.0" encoding="utf-8"?>
<p:tagLst xmlns:a="http://schemas.openxmlformats.org/drawingml/2006/main" xmlns:r="http://schemas.openxmlformats.org/officeDocument/2006/relationships" xmlns:p="http://schemas.openxmlformats.org/presentationml/2006/main">
  <p:tag name="NUM" val="6"/>
</p:tagLst>
</file>

<file path=ppt/tags/tag116.xml><?xml version="1.0" encoding="utf-8"?>
<p:tagLst xmlns:a="http://schemas.openxmlformats.org/drawingml/2006/main" xmlns:r="http://schemas.openxmlformats.org/officeDocument/2006/relationships" xmlns:p="http://schemas.openxmlformats.org/presentationml/2006/main">
  <p:tag name="NUM" val="7"/>
</p:tagLst>
</file>

<file path=ppt/tags/tag117.xml><?xml version="1.0" encoding="utf-8"?>
<p:tagLst xmlns:a="http://schemas.openxmlformats.org/drawingml/2006/main" xmlns:r="http://schemas.openxmlformats.org/officeDocument/2006/relationships" xmlns:p="http://schemas.openxmlformats.org/presentationml/2006/main">
  <p:tag name="NUM" val="8"/>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5"/>
</p:tagLst>
</file>

<file path=ppt/tags/tag123.xml><?xml version="1.0" encoding="utf-8"?>
<p:tagLst xmlns:a="http://schemas.openxmlformats.org/drawingml/2006/main" xmlns:r="http://schemas.openxmlformats.org/officeDocument/2006/relationships" xmlns:p="http://schemas.openxmlformats.org/presentationml/2006/main">
  <p:tag name="NUM" val="6"/>
</p:tagLst>
</file>

<file path=ppt/tags/tag124.xml><?xml version="1.0" encoding="utf-8"?>
<p:tagLst xmlns:a="http://schemas.openxmlformats.org/drawingml/2006/main" xmlns:r="http://schemas.openxmlformats.org/officeDocument/2006/relationships" xmlns:p="http://schemas.openxmlformats.org/presentationml/2006/main">
  <p:tag name="NUM" val="7"/>
</p:tagLst>
</file>

<file path=ppt/tags/tag125.xml><?xml version="1.0" encoding="utf-8"?>
<p:tagLst xmlns:a="http://schemas.openxmlformats.org/drawingml/2006/main" xmlns:r="http://schemas.openxmlformats.org/officeDocument/2006/relationships" xmlns:p="http://schemas.openxmlformats.org/presentationml/2006/main">
  <p:tag name="NUM" val="8"/>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30.xml><?xml version="1.0" encoding="utf-8"?>
<p:tagLst xmlns:a="http://schemas.openxmlformats.org/drawingml/2006/main" xmlns:r="http://schemas.openxmlformats.org/officeDocument/2006/relationships" xmlns:p="http://schemas.openxmlformats.org/presentationml/2006/main">
  <p:tag name="NUM" val="5"/>
</p:tagLst>
</file>

<file path=ppt/tags/tag131.xml><?xml version="1.0" encoding="utf-8"?>
<p:tagLst xmlns:a="http://schemas.openxmlformats.org/drawingml/2006/main" xmlns:r="http://schemas.openxmlformats.org/officeDocument/2006/relationships" xmlns:p="http://schemas.openxmlformats.org/presentationml/2006/main">
  <p:tag name="NUM" val="6"/>
</p:tagLst>
</file>

<file path=ppt/tags/tag132.xml><?xml version="1.0" encoding="utf-8"?>
<p:tagLst xmlns:a="http://schemas.openxmlformats.org/drawingml/2006/main" xmlns:r="http://schemas.openxmlformats.org/officeDocument/2006/relationships" xmlns:p="http://schemas.openxmlformats.org/presentationml/2006/main">
  <p:tag name="NUM" val="7"/>
</p:tagLst>
</file>

<file path=ppt/tags/tag133.xml><?xml version="1.0" encoding="utf-8"?>
<p:tagLst xmlns:a="http://schemas.openxmlformats.org/drawingml/2006/main" xmlns:r="http://schemas.openxmlformats.org/officeDocument/2006/relationships" xmlns:p="http://schemas.openxmlformats.org/presentationml/2006/main">
  <p:tag name="NUM" val="8"/>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5"/>
</p:tagLst>
</file>

<file path=ppt/tags/tag139.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40.xml><?xml version="1.0" encoding="utf-8"?>
<p:tagLst xmlns:a="http://schemas.openxmlformats.org/drawingml/2006/main" xmlns:r="http://schemas.openxmlformats.org/officeDocument/2006/relationships" xmlns:p="http://schemas.openxmlformats.org/presentationml/2006/main">
  <p:tag name="NUM" val="7"/>
</p:tagLst>
</file>

<file path=ppt/tags/tag141.xml><?xml version="1.0" encoding="utf-8"?>
<p:tagLst xmlns:a="http://schemas.openxmlformats.org/drawingml/2006/main" xmlns:r="http://schemas.openxmlformats.org/officeDocument/2006/relationships" xmlns:p="http://schemas.openxmlformats.org/presentationml/2006/main">
  <p:tag name="NUM" val="8"/>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4"/>
</p:tagLst>
</file>

<file path=ppt/tags/tag146.xml><?xml version="1.0" encoding="utf-8"?>
<p:tagLst xmlns:a="http://schemas.openxmlformats.org/drawingml/2006/main" xmlns:r="http://schemas.openxmlformats.org/officeDocument/2006/relationships" xmlns:p="http://schemas.openxmlformats.org/presentationml/2006/main">
  <p:tag name="NUM" val="5"/>
</p:tagLst>
</file>

<file path=ppt/tags/tag147.xml><?xml version="1.0" encoding="utf-8"?>
<p:tagLst xmlns:a="http://schemas.openxmlformats.org/drawingml/2006/main" xmlns:r="http://schemas.openxmlformats.org/officeDocument/2006/relationships" xmlns:p="http://schemas.openxmlformats.org/presentationml/2006/main">
  <p:tag name="NUM" val="6"/>
</p:tagLst>
</file>

<file path=ppt/tags/tag148.xml><?xml version="1.0" encoding="utf-8"?>
<p:tagLst xmlns:a="http://schemas.openxmlformats.org/drawingml/2006/main" xmlns:r="http://schemas.openxmlformats.org/officeDocument/2006/relationships" xmlns:p="http://schemas.openxmlformats.org/presentationml/2006/main">
  <p:tag name="NUM" val="7"/>
</p:tagLst>
</file>

<file path=ppt/tags/tag149.xml><?xml version="1.0" encoding="utf-8"?>
<p:tagLst xmlns:a="http://schemas.openxmlformats.org/drawingml/2006/main" xmlns:r="http://schemas.openxmlformats.org/officeDocument/2006/relationships" xmlns:p="http://schemas.openxmlformats.org/presentationml/2006/main">
  <p:tag name="NUM" val="8"/>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4"/>
</p:tagLst>
</file>

<file path=ppt/tags/tag153.xml><?xml version="1.0" encoding="utf-8"?>
<p:tagLst xmlns:a="http://schemas.openxmlformats.org/drawingml/2006/main" xmlns:r="http://schemas.openxmlformats.org/officeDocument/2006/relationships" xmlns:p="http://schemas.openxmlformats.org/presentationml/2006/main">
  <p:tag name="NUM" val="5"/>
</p:tagLst>
</file>

<file path=ppt/tags/tag154.xml><?xml version="1.0" encoding="utf-8"?>
<p:tagLst xmlns:a="http://schemas.openxmlformats.org/drawingml/2006/main" xmlns:r="http://schemas.openxmlformats.org/officeDocument/2006/relationships" xmlns:p="http://schemas.openxmlformats.org/presentationml/2006/main">
  <p:tag name="NUM" val="6"/>
</p:tagLst>
</file>

<file path=ppt/tags/tag155.xml><?xml version="1.0" encoding="utf-8"?>
<p:tagLst xmlns:a="http://schemas.openxmlformats.org/drawingml/2006/main" xmlns:r="http://schemas.openxmlformats.org/officeDocument/2006/relationships" xmlns:p="http://schemas.openxmlformats.org/presentationml/2006/main">
  <p:tag name="NUM" val="8"/>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5"/>
</p:tagLst>
</file>

<file path=ppt/tags/tag159.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7"/>
</p:tagLst>
</file>

<file path=ppt/tags/tag161.xml><?xml version="1.0" encoding="utf-8"?>
<p:tagLst xmlns:a="http://schemas.openxmlformats.org/drawingml/2006/main" xmlns:r="http://schemas.openxmlformats.org/officeDocument/2006/relationships" xmlns:p="http://schemas.openxmlformats.org/presentationml/2006/main">
  <p:tag name="NUM" val="1"/>
</p:tagLst>
</file>

<file path=ppt/tags/tag162.xml><?xml version="1.0" encoding="utf-8"?>
<p:tagLst xmlns:a="http://schemas.openxmlformats.org/drawingml/2006/main" xmlns:r="http://schemas.openxmlformats.org/officeDocument/2006/relationships" xmlns:p="http://schemas.openxmlformats.org/presentationml/2006/main">
  <p:tag name="NUM" val="2"/>
</p:tagLst>
</file>

<file path=ppt/tags/tag163.xml><?xml version="1.0" encoding="utf-8"?>
<p:tagLst xmlns:a="http://schemas.openxmlformats.org/drawingml/2006/main" xmlns:r="http://schemas.openxmlformats.org/officeDocument/2006/relationships" xmlns:p="http://schemas.openxmlformats.org/presentationml/2006/main">
  <p:tag name="NUM" val="3"/>
</p:tagLst>
</file>

<file path=ppt/tags/tag164.xml><?xml version="1.0" encoding="utf-8"?>
<p:tagLst xmlns:a="http://schemas.openxmlformats.org/drawingml/2006/main" xmlns:r="http://schemas.openxmlformats.org/officeDocument/2006/relationships" xmlns:p="http://schemas.openxmlformats.org/presentationml/2006/main">
  <p:tag name="NUM" val="4"/>
</p:tagLst>
</file>

<file path=ppt/tags/tag165.xml><?xml version="1.0" encoding="utf-8"?>
<p:tagLst xmlns:a="http://schemas.openxmlformats.org/drawingml/2006/main" xmlns:r="http://schemas.openxmlformats.org/officeDocument/2006/relationships" xmlns:p="http://schemas.openxmlformats.org/presentationml/2006/main">
  <p:tag name="NUM" val="5"/>
</p:tagLst>
</file>

<file path=ppt/tags/tag166.xml><?xml version="1.0" encoding="utf-8"?>
<p:tagLst xmlns:a="http://schemas.openxmlformats.org/drawingml/2006/main" xmlns:r="http://schemas.openxmlformats.org/officeDocument/2006/relationships" xmlns:p="http://schemas.openxmlformats.org/presentationml/2006/main">
  <p:tag name="NUM" val="6"/>
</p:tagLst>
</file>

<file path=ppt/tags/tag167.xml><?xml version="1.0" encoding="utf-8"?>
<p:tagLst xmlns:a="http://schemas.openxmlformats.org/drawingml/2006/main" xmlns:r="http://schemas.openxmlformats.org/officeDocument/2006/relationships" xmlns:p="http://schemas.openxmlformats.org/presentationml/2006/main">
  <p:tag name="NUM" val="7"/>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70.xml><?xml version="1.0" encoding="utf-8"?>
<p:tagLst xmlns:a="http://schemas.openxmlformats.org/drawingml/2006/main" xmlns:r="http://schemas.openxmlformats.org/officeDocument/2006/relationships" xmlns:p="http://schemas.openxmlformats.org/presentationml/2006/main">
  <p:tag name="NUM" val="3"/>
</p:tagLst>
</file>

<file path=ppt/tags/tag171.xml><?xml version="1.0" encoding="utf-8"?>
<p:tagLst xmlns:a="http://schemas.openxmlformats.org/drawingml/2006/main" xmlns:r="http://schemas.openxmlformats.org/officeDocument/2006/relationships" xmlns:p="http://schemas.openxmlformats.org/presentationml/2006/main">
  <p:tag name="NUM" val="4"/>
</p:tagLst>
</file>

<file path=ppt/tags/tag172.xml><?xml version="1.0" encoding="utf-8"?>
<p:tagLst xmlns:a="http://schemas.openxmlformats.org/drawingml/2006/main" xmlns:r="http://schemas.openxmlformats.org/officeDocument/2006/relationships" xmlns:p="http://schemas.openxmlformats.org/presentationml/2006/main">
  <p:tag name="NUM" val="5"/>
</p:tagLst>
</file>

<file path=ppt/tags/tag173.xml><?xml version="1.0" encoding="utf-8"?>
<p:tagLst xmlns:a="http://schemas.openxmlformats.org/drawingml/2006/main" xmlns:r="http://schemas.openxmlformats.org/officeDocument/2006/relationships" xmlns:p="http://schemas.openxmlformats.org/presentationml/2006/main">
  <p:tag name="NUM" val="6"/>
</p:tagLst>
</file>

<file path=ppt/tags/tag174.xml><?xml version="1.0" encoding="utf-8"?>
<p:tagLst xmlns:a="http://schemas.openxmlformats.org/drawingml/2006/main" xmlns:r="http://schemas.openxmlformats.org/officeDocument/2006/relationships" xmlns:p="http://schemas.openxmlformats.org/presentationml/2006/main">
  <p:tag name="NUM" val="7"/>
</p:tagLst>
</file>

<file path=ppt/tags/tag175.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NUM" val="3"/>
</p:tagLst>
</file>

<file path=ppt/tags/tag178.xml><?xml version="1.0" encoding="utf-8"?>
<p:tagLst xmlns:a="http://schemas.openxmlformats.org/drawingml/2006/main" xmlns:r="http://schemas.openxmlformats.org/officeDocument/2006/relationships" xmlns:p="http://schemas.openxmlformats.org/presentationml/2006/main">
  <p:tag name="NUM" val="4"/>
</p:tagLst>
</file>

<file path=ppt/tags/tag179.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80.xml><?xml version="1.0" encoding="utf-8"?>
<p:tagLst xmlns:a="http://schemas.openxmlformats.org/drawingml/2006/main" xmlns:r="http://schemas.openxmlformats.org/officeDocument/2006/relationships" xmlns:p="http://schemas.openxmlformats.org/presentationml/2006/main">
  <p:tag name="NUM" val="7"/>
</p:tagLst>
</file>

<file path=ppt/tags/tag181.xml><?xml version="1.0" encoding="utf-8"?>
<p:tagLst xmlns:a="http://schemas.openxmlformats.org/drawingml/2006/main" xmlns:r="http://schemas.openxmlformats.org/officeDocument/2006/relationships" xmlns:p="http://schemas.openxmlformats.org/presentationml/2006/main">
  <p:tag name="NUM" val="5"/>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4"/>
</p:tagLst>
</file>

<file path=ppt/tags/tag186.xml><?xml version="1.0" encoding="utf-8"?>
<p:tagLst xmlns:a="http://schemas.openxmlformats.org/drawingml/2006/main" xmlns:r="http://schemas.openxmlformats.org/officeDocument/2006/relationships" xmlns:p="http://schemas.openxmlformats.org/presentationml/2006/main">
  <p:tag name="NUM" val="5"/>
</p:tagLst>
</file>

<file path=ppt/tags/tag187.xml><?xml version="1.0" encoding="utf-8"?>
<p:tagLst xmlns:a="http://schemas.openxmlformats.org/drawingml/2006/main" xmlns:r="http://schemas.openxmlformats.org/officeDocument/2006/relationships" xmlns:p="http://schemas.openxmlformats.org/presentationml/2006/main">
  <p:tag name="NUM" val="6"/>
</p:tagLst>
</file>

<file path=ppt/tags/tag188.xml><?xml version="1.0" encoding="utf-8"?>
<p:tagLst xmlns:a="http://schemas.openxmlformats.org/drawingml/2006/main" xmlns:r="http://schemas.openxmlformats.org/officeDocument/2006/relationships" xmlns:p="http://schemas.openxmlformats.org/presentationml/2006/main">
  <p:tag name="NUM" val="1"/>
</p:tagLst>
</file>

<file path=ppt/tags/tag189.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190.xml><?xml version="1.0" encoding="utf-8"?>
<p:tagLst xmlns:a="http://schemas.openxmlformats.org/drawingml/2006/main" xmlns:r="http://schemas.openxmlformats.org/officeDocument/2006/relationships" xmlns:p="http://schemas.openxmlformats.org/presentationml/2006/main">
  <p:tag name="NUM" val="5"/>
</p:tagLst>
</file>

<file path=ppt/tags/tag191.xml><?xml version="1.0" encoding="utf-8"?>
<p:tagLst xmlns:a="http://schemas.openxmlformats.org/drawingml/2006/main" xmlns:r="http://schemas.openxmlformats.org/officeDocument/2006/relationships" xmlns:p="http://schemas.openxmlformats.org/presentationml/2006/main">
  <p:tag name="NUM" val="6"/>
</p:tagLst>
</file>

<file path=ppt/tags/tag192.xml><?xml version="1.0" encoding="utf-8"?>
<p:tagLst xmlns:a="http://schemas.openxmlformats.org/drawingml/2006/main" xmlns:r="http://schemas.openxmlformats.org/officeDocument/2006/relationships" xmlns:p="http://schemas.openxmlformats.org/presentationml/2006/main">
  <p:tag name="NUM" val="7"/>
</p:tagLst>
</file>

<file path=ppt/tags/tag193.xml><?xml version="1.0" encoding="utf-8"?>
<p:tagLst xmlns:a="http://schemas.openxmlformats.org/drawingml/2006/main" xmlns:r="http://schemas.openxmlformats.org/officeDocument/2006/relationships" xmlns:p="http://schemas.openxmlformats.org/presentationml/2006/main">
  <p:tag name="NUM" val="1"/>
</p:tagLst>
</file>

<file path=ppt/tags/tag194.xml><?xml version="1.0" encoding="utf-8"?>
<p:tagLst xmlns:a="http://schemas.openxmlformats.org/drawingml/2006/main" xmlns:r="http://schemas.openxmlformats.org/officeDocument/2006/relationships" xmlns:p="http://schemas.openxmlformats.org/presentationml/2006/main">
  <p:tag name="NUM" val="2"/>
</p:tagLst>
</file>

<file path=ppt/tags/tag195.xml><?xml version="1.0" encoding="utf-8"?>
<p:tagLst xmlns:a="http://schemas.openxmlformats.org/drawingml/2006/main" xmlns:r="http://schemas.openxmlformats.org/officeDocument/2006/relationships" xmlns:p="http://schemas.openxmlformats.org/presentationml/2006/main">
  <p:tag name="NUM" val="3"/>
</p:tagLst>
</file>

<file path=ppt/tags/tag196.xml><?xml version="1.0" encoding="utf-8"?>
<p:tagLst xmlns:a="http://schemas.openxmlformats.org/drawingml/2006/main" xmlns:r="http://schemas.openxmlformats.org/officeDocument/2006/relationships" xmlns:p="http://schemas.openxmlformats.org/presentationml/2006/main">
  <p:tag name="NUM" val="4"/>
</p:tagLst>
</file>

<file path=ppt/tags/tag197.xml><?xml version="1.0" encoding="utf-8"?>
<p:tagLst xmlns:a="http://schemas.openxmlformats.org/drawingml/2006/main" xmlns:r="http://schemas.openxmlformats.org/officeDocument/2006/relationships" xmlns:p="http://schemas.openxmlformats.org/presentationml/2006/main">
  <p:tag name="NUM" val="5"/>
</p:tagLst>
</file>

<file path=ppt/tags/tag198.xml><?xml version="1.0" encoding="utf-8"?>
<p:tagLst xmlns:a="http://schemas.openxmlformats.org/drawingml/2006/main" xmlns:r="http://schemas.openxmlformats.org/officeDocument/2006/relationships" xmlns:p="http://schemas.openxmlformats.org/presentationml/2006/main">
  <p:tag name="NUM" val="6"/>
</p:tagLst>
</file>

<file path=ppt/tags/tag19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00.xml><?xml version="1.0" encoding="utf-8"?>
<p:tagLst xmlns:a="http://schemas.openxmlformats.org/drawingml/2006/main" xmlns:r="http://schemas.openxmlformats.org/officeDocument/2006/relationships" xmlns:p="http://schemas.openxmlformats.org/presentationml/2006/main">
  <p:tag name="NUM" val="2"/>
</p:tagLst>
</file>

<file path=ppt/tags/tag201.xml><?xml version="1.0" encoding="utf-8"?>
<p:tagLst xmlns:a="http://schemas.openxmlformats.org/drawingml/2006/main" xmlns:r="http://schemas.openxmlformats.org/officeDocument/2006/relationships" xmlns:p="http://schemas.openxmlformats.org/presentationml/2006/main">
  <p:tag name="NUM" val="5"/>
</p:tagLst>
</file>

<file path=ppt/tags/tag202.xml><?xml version="1.0" encoding="utf-8"?>
<p:tagLst xmlns:a="http://schemas.openxmlformats.org/drawingml/2006/main" xmlns:r="http://schemas.openxmlformats.org/officeDocument/2006/relationships" xmlns:p="http://schemas.openxmlformats.org/presentationml/2006/main">
  <p:tag name="NUM" val="6"/>
</p:tagLst>
</file>

<file path=ppt/tags/tag203.xml><?xml version="1.0" encoding="utf-8"?>
<p:tagLst xmlns:a="http://schemas.openxmlformats.org/drawingml/2006/main" xmlns:r="http://schemas.openxmlformats.org/officeDocument/2006/relationships" xmlns:p="http://schemas.openxmlformats.org/presentationml/2006/main">
  <p:tag name="NUM" val="7"/>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3"/>
</p:tagLst>
</file>

<file path=ppt/tags/tag207.xml><?xml version="1.0" encoding="utf-8"?>
<p:tagLst xmlns:a="http://schemas.openxmlformats.org/drawingml/2006/main" xmlns:r="http://schemas.openxmlformats.org/officeDocument/2006/relationships" xmlns:p="http://schemas.openxmlformats.org/presentationml/2006/main">
  <p:tag name="NUM" val="4"/>
</p:tagLst>
</file>

<file path=ppt/tags/tag208.xml><?xml version="1.0" encoding="utf-8"?>
<p:tagLst xmlns:a="http://schemas.openxmlformats.org/drawingml/2006/main" xmlns:r="http://schemas.openxmlformats.org/officeDocument/2006/relationships" xmlns:p="http://schemas.openxmlformats.org/presentationml/2006/main">
  <p:tag name="NUM" val="6"/>
</p:tagLst>
</file>

<file path=ppt/tags/tag209.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10.xml><?xml version="1.0" encoding="utf-8"?>
<p:tagLst xmlns:a="http://schemas.openxmlformats.org/drawingml/2006/main" xmlns:r="http://schemas.openxmlformats.org/officeDocument/2006/relationships" xmlns:p="http://schemas.openxmlformats.org/presentationml/2006/main">
  <p:tag name="NUM" val="4"/>
</p:tagLst>
</file>

<file path=ppt/tags/tag211.xml><?xml version="1.0" encoding="utf-8"?>
<p:tagLst xmlns:a="http://schemas.openxmlformats.org/drawingml/2006/main" xmlns:r="http://schemas.openxmlformats.org/officeDocument/2006/relationships" xmlns:p="http://schemas.openxmlformats.org/presentationml/2006/main">
  <p:tag name="NUM" val="5"/>
</p:tagLst>
</file>

<file path=ppt/tags/tag212.xml><?xml version="1.0" encoding="utf-8"?>
<p:tagLst xmlns:a="http://schemas.openxmlformats.org/drawingml/2006/main" xmlns:r="http://schemas.openxmlformats.org/officeDocument/2006/relationships" xmlns:p="http://schemas.openxmlformats.org/presentationml/2006/main">
  <p:tag name="NUM" val="1"/>
</p:tagLst>
</file>

<file path=ppt/tags/tag213.xml><?xml version="1.0" encoding="utf-8"?>
<p:tagLst xmlns:a="http://schemas.openxmlformats.org/drawingml/2006/main" xmlns:r="http://schemas.openxmlformats.org/officeDocument/2006/relationships" xmlns:p="http://schemas.openxmlformats.org/presentationml/2006/main">
  <p:tag name="NUM" val="2"/>
</p:tagLst>
</file>

<file path=ppt/tags/tag214.xml><?xml version="1.0" encoding="utf-8"?>
<p:tagLst xmlns:a="http://schemas.openxmlformats.org/drawingml/2006/main" xmlns:r="http://schemas.openxmlformats.org/officeDocument/2006/relationships" xmlns:p="http://schemas.openxmlformats.org/presentationml/2006/main">
  <p:tag name="NUM" val="3"/>
</p:tagLst>
</file>

<file path=ppt/tags/tag215.xml><?xml version="1.0" encoding="utf-8"?>
<p:tagLst xmlns:a="http://schemas.openxmlformats.org/drawingml/2006/main" xmlns:r="http://schemas.openxmlformats.org/officeDocument/2006/relationships" xmlns:p="http://schemas.openxmlformats.org/presentationml/2006/main">
  <p:tag name="NUM" val="4"/>
</p:tagLst>
</file>

<file path=ppt/tags/tag216.xml><?xml version="1.0" encoding="utf-8"?>
<p:tagLst xmlns:a="http://schemas.openxmlformats.org/drawingml/2006/main" xmlns:r="http://schemas.openxmlformats.org/officeDocument/2006/relationships" xmlns:p="http://schemas.openxmlformats.org/presentationml/2006/main">
  <p:tag name="NUM" val="5"/>
</p:tagLst>
</file>

<file path=ppt/tags/tag217.xml><?xml version="1.0" encoding="utf-8"?>
<p:tagLst xmlns:a="http://schemas.openxmlformats.org/drawingml/2006/main" xmlns:r="http://schemas.openxmlformats.org/officeDocument/2006/relationships" xmlns:p="http://schemas.openxmlformats.org/presentationml/2006/main">
  <p:tag name="NUM" val="6"/>
</p:tagLst>
</file>

<file path=ppt/tags/tag218.xml><?xml version="1.0" encoding="utf-8"?>
<p:tagLst xmlns:a="http://schemas.openxmlformats.org/drawingml/2006/main" xmlns:r="http://schemas.openxmlformats.org/officeDocument/2006/relationships" xmlns:p="http://schemas.openxmlformats.org/presentationml/2006/main">
  <p:tag name="NUM" val="7"/>
</p:tagLst>
</file>

<file path=ppt/tags/tag219.xml><?xml version="1.0" encoding="utf-8"?>
<p:tagLst xmlns:a="http://schemas.openxmlformats.org/drawingml/2006/main" xmlns:r="http://schemas.openxmlformats.org/officeDocument/2006/relationships" xmlns:p="http://schemas.openxmlformats.org/presentationml/2006/main">
  <p:tag name="NUM" val="8"/>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20.xml><?xml version="1.0" encoding="utf-8"?>
<p:tagLst xmlns:a="http://schemas.openxmlformats.org/drawingml/2006/main" xmlns:r="http://schemas.openxmlformats.org/officeDocument/2006/relationships" xmlns:p="http://schemas.openxmlformats.org/presentationml/2006/main">
  <p:tag name="NUM" val="9"/>
</p:tagLst>
</file>

<file path=ppt/tags/tag221.xml><?xml version="1.0" encoding="utf-8"?>
<p:tagLst xmlns:a="http://schemas.openxmlformats.org/drawingml/2006/main" xmlns:r="http://schemas.openxmlformats.org/officeDocument/2006/relationships" xmlns:p="http://schemas.openxmlformats.org/presentationml/2006/main">
  <p:tag name="NUM" val="10"/>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23.xml><?xml version="1.0" encoding="utf-8"?>
<p:tagLst xmlns:a="http://schemas.openxmlformats.org/drawingml/2006/main" xmlns:r="http://schemas.openxmlformats.org/officeDocument/2006/relationships" xmlns:p="http://schemas.openxmlformats.org/presentationml/2006/main">
  <p:tag name="NUM" val="2"/>
</p:tagLst>
</file>

<file path=ppt/tags/tag224.xml><?xml version="1.0" encoding="utf-8"?>
<p:tagLst xmlns:a="http://schemas.openxmlformats.org/drawingml/2006/main" xmlns:r="http://schemas.openxmlformats.org/officeDocument/2006/relationships" xmlns:p="http://schemas.openxmlformats.org/presentationml/2006/main">
  <p:tag name="NUM" val="3"/>
</p:tagLst>
</file>

<file path=ppt/tags/tag225.xml><?xml version="1.0" encoding="utf-8"?>
<p:tagLst xmlns:a="http://schemas.openxmlformats.org/drawingml/2006/main" xmlns:r="http://schemas.openxmlformats.org/officeDocument/2006/relationships" xmlns:p="http://schemas.openxmlformats.org/presentationml/2006/main">
  <p:tag name="NUM" val="4"/>
</p:tagLst>
</file>

<file path=ppt/tags/tag226.xml><?xml version="1.0" encoding="utf-8"?>
<p:tagLst xmlns:a="http://schemas.openxmlformats.org/drawingml/2006/main" xmlns:r="http://schemas.openxmlformats.org/officeDocument/2006/relationships" xmlns:p="http://schemas.openxmlformats.org/presentationml/2006/main">
  <p:tag name="NUM" val="5"/>
</p:tagLst>
</file>

<file path=ppt/tags/tag227.xml><?xml version="1.0" encoding="utf-8"?>
<p:tagLst xmlns:a="http://schemas.openxmlformats.org/drawingml/2006/main" xmlns:r="http://schemas.openxmlformats.org/officeDocument/2006/relationships" xmlns:p="http://schemas.openxmlformats.org/presentationml/2006/main">
  <p:tag name="NUM" val="6"/>
</p:tagLst>
</file>

<file path=ppt/tags/tag228.xml><?xml version="1.0" encoding="utf-8"?>
<p:tagLst xmlns:a="http://schemas.openxmlformats.org/drawingml/2006/main" xmlns:r="http://schemas.openxmlformats.org/officeDocument/2006/relationships" xmlns:p="http://schemas.openxmlformats.org/presentationml/2006/main">
  <p:tag name="NUM" val="7"/>
</p:tagLst>
</file>

<file path=ppt/tags/tag229.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8"/>
</p:tagLst>
</file>

<file path=ppt/tags/tag230.xml><?xml version="1.0" encoding="utf-8"?>
<p:tagLst xmlns:a="http://schemas.openxmlformats.org/drawingml/2006/main" xmlns:r="http://schemas.openxmlformats.org/officeDocument/2006/relationships" xmlns:p="http://schemas.openxmlformats.org/presentationml/2006/main">
  <p:tag name="NUM" val="2"/>
</p:tagLst>
</file>

<file path=ppt/tags/tag231.xml><?xml version="1.0" encoding="utf-8"?>
<p:tagLst xmlns:a="http://schemas.openxmlformats.org/drawingml/2006/main" xmlns:r="http://schemas.openxmlformats.org/officeDocument/2006/relationships" xmlns:p="http://schemas.openxmlformats.org/presentationml/2006/main">
  <p:tag name="NUM" val="3"/>
</p:tagLst>
</file>

<file path=ppt/tags/tag232.xml><?xml version="1.0" encoding="utf-8"?>
<p:tagLst xmlns:a="http://schemas.openxmlformats.org/drawingml/2006/main" xmlns:r="http://schemas.openxmlformats.org/officeDocument/2006/relationships" xmlns:p="http://schemas.openxmlformats.org/presentationml/2006/main">
  <p:tag name="NUM" val="4"/>
</p:tagLst>
</file>

<file path=ppt/tags/tag233.xml><?xml version="1.0" encoding="utf-8"?>
<p:tagLst xmlns:a="http://schemas.openxmlformats.org/drawingml/2006/main" xmlns:r="http://schemas.openxmlformats.org/officeDocument/2006/relationships" xmlns:p="http://schemas.openxmlformats.org/presentationml/2006/main">
  <p:tag name="NUM" val="5"/>
</p:tagLst>
</file>

<file path=ppt/tags/tag234.xml><?xml version="1.0" encoding="utf-8"?>
<p:tagLst xmlns:a="http://schemas.openxmlformats.org/drawingml/2006/main" xmlns:r="http://schemas.openxmlformats.org/officeDocument/2006/relationships" xmlns:p="http://schemas.openxmlformats.org/presentationml/2006/main">
  <p:tag name="NUM" val="6"/>
</p:tagLst>
</file>

<file path=ppt/tags/tag235.xml><?xml version="1.0" encoding="utf-8"?>
<p:tagLst xmlns:a="http://schemas.openxmlformats.org/drawingml/2006/main" xmlns:r="http://schemas.openxmlformats.org/officeDocument/2006/relationships" xmlns:p="http://schemas.openxmlformats.org/presentationml/2006/main">
  <p:tag name="NUM" val="7"/>
</p:tagLst>
</file>

<file path=ppt/tags/tag236.xml><?xml version="1.0" encoding="utf-8"?>
<p:tagLst xmlns:a="http://schemas.openxmlformats.org/drawingml/2006/main" xmlns:r="http://schemas.openxmlformats.org/officeDocument/2006/relationships" xmlns:p="http://schemas.openxmlformats.org/presentationml/2006/main">
  <p:tag name="NUM" val="1"/>
</p:tagLst>
</file>

<file path=ppt/tags/tag237.xml><?xml version="1.0" encoding="utf-8"?>
<p:tagLst xmlns:a="http://schemas.openxmlformats.org/drawingml/2006/main" xmlns:r="http://schemas.openxmlformats.org/officeDocument/2006/relationships" xmlns:p="http://schemas.openxmlformats.org/presentationml/2006/main">
  <p:tag name="NUM" val="2"/>
</p:tagLst>
</file>

<file path=ppt/tags/tag238.xml><?xml version="1.0" encoding="utf-8"?>
<p:tagLst xmlns:a="http://schemas.openxmlformats.org/drawingml/2006/main" xmlns:r="http://schemas.openxmlformats.org/officeDocument/2006/relationships" xmlns:p="http://schemas.openxmlformats.org/presentationml/2006/main">
  <p:tag name="NUM" val="3"/>
</p:tagLst>
</file>

<file path=ppt/tags/tag239.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40.xml><?xml version="1.0" encoding="utf-8"?>
<p:tagLst xmlns:a="http://schemas.openxmlformats.org/drawingml/2006/main" xmlns:r="http://schemas.openxmlformats.org/officeDocument/2006/relationships" xmlns:p="http://schemas.openxmlformats.org/presentationml/2006/main">
  <p:tag name="NUM" val="5"/>
</p:tagLst>
</file>

<file path=ppt/tags/tag241.xml><?xml version="1.0" encoding="utf-8"?>
<p:tagLst xmlns:a="http://schemas.openxmlformats.org/drawingml/2006/main" xmlns:r="http://schemas.openxmlformats.org/officeDocument/2006/relationships" xmlns:p="http://schemas.openxmlformats.org/presentationml/2006/main">
  <p:tag name="NUM" val="6"/>
</p:tagLst>
</file>

<file path=ppt/tags/tag242.xml><?xml version="1.0" encoding="utf-8"?>
<p:tagLst xmlns:a="http://schemas.openxmlformats.org/drawingml/2006/main" xmlns:r="http://schemas.openxmlformats.org/officeDocument/2006/relationships" xmlns:p="http://schemas.openxmlformats.org/presentationml/2006/main">
  <p:tag name="NUM" val="7"/>
</p:tagLst>
</file>

<file path=ppt/tags/tag243.xml><?xml version="1.0" encoding="utf-8"?>
<p:tagLst xmlns:a="http://schemas.openxmlformats.org/drawingml/2006/main" xmlns:r="http://schemas.openxmlformats.org/officeDocument/2006/relationships" xmlns:p="http://schemas.openxmlformats.org/presentationml/2006/main">
  <p:tag name="NUM" val="1"/>
</p:tagLst>
</file>

<file path=ppt/tags/tag244.xml><?xml version="1.0" encoding="utf-8"?>
<p:tagLst xmlns:a="http://schemas.openxmlformats.org/drawingml/2006/main" xmlns:r="http://schemas.openxmlformats.org/officeDocument/2006/relationships" xmlns:p="http://schemas.openxmlformats.org/presentationml/2006/main">
  <p:tag name="NUM" val="2"/>
</p:tagLst>
</file>

<file path=ppt/tags/tag245.xml><?xml version="1.0" encoding="utf-8"?>
<p:tagLst xmlns:a="http://schemas.openxmlformats.org/drawingml/2006/main" xmlns:r="http://schemas.openxmlformats.org/officeDocument/2006/relationships" xmlns:p="http://schemas.openxmlformats.org/presentationml/2006/main">
  <p:tag name="NUM" val="3"/>
</p:tagLst>
</file>

<file path=ppt/tags/tag246.xml><?xml version="1.0" encoding="utf-8"?>
<p:tagLst xmlns:a="http://schemas.openxmlformats.org/drawingml/2006/main" xmlns:r="http://schemas.openxmlformats.org/officeDocument/2006/relationships" xmlns:p="http://schemas.openxmlformats.org/presentationml/2006/main">
  <p:tag name="NUM" val="4"/>
</p:tagLst>
</file>

<file path=ppt/tags/tag247.xml><?xml version="1.0" encoding="utf-8"?>
<p:tagLst xmlns:a="http://schemas.openxmlformats.org/drawingml/2006/main" xmlns:r="http://schemas.openxmlformats.org/officeDocument/2006/relationships" xmlns:p="http://schemas.openxmlformats.org/presentationml/2006/main">
  <p:tag name="NUM" val="1"/>
</p:tagLst>
</file>

<file path=ppt/tags/tag248.xml><?xml version="1.0" encoding="utf-8"?>
<p:tagLst xmlns:a="http://schemas.openxmlformats.org/drawingml/2006/main" xmlns:r="http://schemas.openxmlformats.org/officeDocument/2006/relationships" xmlns:p="http://schemas.openxmlformats.org/presentationml/2006/main">
  <p:tag name="NUM" val="2"/>
</p:tagLst>
</file>

<file path=ppt/tags/tag249.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50.xml><?xml version="1.0" encoding="utf-8"?>
<p:tagLst xmlns:a="http://schemas.openxmlformats.org/drawingml/2006/main" xmlns:r="http://schemas.openxmlformats.org/officeDocument/2006/relationships" xmlns:p="http://schemas.openxmlformats.org/presentationml/2006/main">
  <p:tag name="NUM" val="1"/>
</p:tagLst>
</file>

<file path=ppt/tags/tag251.xml><?xml version="1.0" encoding="utf-8"?>
<p:tagLst xmlns:a="http://schemas.openxmlformats.org/drawingml/2006/main" xmlns:r="http://schemas.openxmlformats.org/officeDocument/2006/relationships" xmlns:p="http://schemas.openxmlformats.org/presentationml/2006/main">
  <p:tag name="NUM" val="2"/>
</p:tagLst>
</file>

<file path=ppt/tags/tag252.xml><?xml version="1.0" encoding="utf-8"?>
<p:tagLst xmlns:a="http://schemas.openxmlformats.org/drawingml/2006/main" xmlns:r="http://schemas.openxmlformats.org/officeDocument/2006/relationships" xmlns:p="http://schemas.openxmlformats.org/presentationml/2006/main">
  <p:tag name="NUM" val="3"/>
</p:tagLst>
</file>

<file path=ppt/tags/tag253.xml><?xml version="1.0" encoding="utf-8"?>
<p:tagLst xmlns:a="http://schemas.openxmlformats.org/drawingml/2006/main" xmlns:r="http://schemas.openxmlformats.org/officeDocument/2006/relationships" xmlns:p="http://schemas.openxmlformats.org/presentationml/2006/main">
  <p:tag name="NUM" val="4"/>
</p:tagLst>
</file>

<file path=ppt/tags/tag254.xml><?xml version="1.0" encoding="utf-8"?>
<p:tagLst xmlns:a="http://schemas.openxmlformats.org/drawingml/2006/main" xmlns:r="http://schemas.openxmlformats.org/officeDocument/2006/relationships" xmlns:p="http://schemas.openxmlformats.org/presentationml/2006/main">
  <p:tag name="NUM" val="5"/>
</p:tagLst>
</file>

<file path=ppt/tags/tag255.xml><?xml version="1.0" encoding="utf-8"?>
<p:tagLst xmlns:a="http://schemas.openxmlformats.org/drawingml/2006/main" xmlns:r="http://schemas.openxmlformats.org/officeDocument/2006/relationships" xmlns:p="http://schemas.openxmlformats.org/presentationml/2006/main">
  <p:tag name="NUM" val="6"/>
</p:tagLst>
</file>

<file path=ppt/tags/tag256.xml><?xml version="1.0" encoding="utf-8"?>
<p:tagLst xmlns:a="http://schemas.openxmlformats.org/drawingml/2006/main" xmlns:r="http://schemas.openxmlformats.org/officeDocument/2006/relationships" xmlns:p="http://schemas.openxmlformats.org/presentationml/2006/main">
  <p:tag name="NUM" val="7"/>
</p:tagLst>
</file>

<file path=ppt/tags/tag257.xml><?xml version="1.0" encoding="utf-8"?>
<p:tagLst xmlns:a="http://schemas.openxmlformats.org/drawingml/2006/main" xmlns:r="http://schemas.openxmlformats.org/officeDocument/2006/relationships" xmlns:p="http://schemas.openxmlformats.org/presentationml/2006/main">
  <p:tag name="NUM" val="1"/>
</p:tagLst>
</file>

<file path=ppt/tags/tag258.xml><?xml version="1.0" encoding="utf-8"?>
<p:tagLst xmlns:a="http://schemas.openxmlformats.org/drawingml/2006/main" xmlns:r="http://schemas.openxmlformats.org/officeDocument/2006/relationships" xmlns:p="http://schemas.openxmlformats.org/presentationml/2006/main">
  <p:tag name="NUM" val="2"/>
</p:tagLst>
</file>

<file path=ppt/tags/tag259.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60.xml><?xml version="1.0" encoding="utf-8"?>
<p:tagLst xmlns:a="http://schemas.openxmlformats.org/drawingml/2006/main" xmlns:r="http://schemas.openxmlformats.org/officeDocument/2006/relationships" xmlns:p="http://schemas.openxmlformats.org/presentationml/2006/main">
  <p:tag name="NUM" val="4"/>
</p:tagLst>
</file>

<file path=ppt/tags/tag261.xml><?xml version="1.0" encoding="utf-8"?>
<p:tagLst xmlns:a="http://schemas.openxmlformats.org/drawingml/2006/main" xmlns:r="http://schemas.openxmlformats.org/officeDocument/2006/relationships" xmlns:p="http://schemas.openxmlformats.org/presentationml/2006/main">
  <p:tag name="NUM" val="5"/>
</p:tagLst>
</file>

<file path=ppt/tags/tag262.xml><?xml version="1.0" encoding="utf-8"?>
<p:tagLst xmlns:a="http://schemas.openxmlformats.org/drawingml/2006/main" xmlns:r="http://schemas.openxmlformats.org/officeDocument/2006/relationships" xmlns:p="http://schemas.openxmlformats.org/presentationml/2006/main">
  <p:tag name="NUM" val="6"/>
</p:tagLst>
</file>

<file path=ppt/tags/tag263.xml><?xml version="1.0" encoding="utf-8"?>
<p:tagLst xmlns:a="http://schemas.openxmlformats.org/drawingml/2006/main" xmlns:r="http://schemas.openxmlformats.org/officeDocument/2006/relationships" xmlns:p="http://schemas.openxmlformats.org/presentationml/2006/main">
  <p:tag name="NUM" val="7"/>
</p:tagLst>
</file>

<file path=ppt/tags/tag264.xml><?xml version="1.0" encoding="utf-8"?>
<p:tagLst xmlns:a="http://schemas.openxmlformats.org/drawingml/2006/main" xmlns:r="http://schemas.openxmlformats.org/officeDocument/2006/relationships" xmlns:p="http://schemas.openxmlformats.org/presentationml/2006/main">
  <p:tag name="NUM" val="1"/>
</p:tagLst>
</file>

<file path=ppt/tags/tag265.xml><?xml version="1.0" encoding="utf-8"?>
<p:tagLst xmlns:a="http://schemas.openxmlformats.org/drawingml/2006/main" xmlns:r="http://schemas.openxmlformats.org/officeDocument/2006/relationships" xmlns:p="http://schemas.openxmlformats.org/presentationml/2006/main">
  <p:tag name="NUM" val="2"/>
</p:tagLst>
</file>

<file path=ppt/tags/tag266.xml><?xml version="1.0" encoding="utf-8"?>
<p:tagLst xmlns:a="http://schemas.openxmlformats.org/drawingml/2006/main" xmlns:r="http://schemas.openxmlformats.org/officeDocument/2006/relationships" xmlns:p="http://schemas.openxmlformats.org/presentationml/2006/main">
  <p:tag name="NUM" val="3"/>
</p:tagLst>
</file>

<file path=ppt/tags/tag267.xml><?xml version="1.0" encoding="utf-8"?>
<p:tagLst xmlns:a="http://schemas.openxmlformats.org/drawingml/2006/main" xmlns:r="http://schemas.openxmlformats.org/officeDocument/2006/relationships" xmlns:p="http://schemas.openxmlformats.org/presentationml/2006/main">
  <p:tag name="NUM" val="4"/>
</p:tagLst>
</file>

<file path=ppt/tags/tag268.xml><?xml version="1.0" encoding="utf-8"?>
<p:tagLst xmlns:a="http://schemas.openxmlformats.org/drawingml/2006/main" xmlns:r="http://schemas.openxmlformats.org/officeDocument/2006/relationships" xmlns:p="http://schemas.openxmlformats.org/presentationml/2006/main">
  <p:tag name="NUM" val="5"/>
</p:tagLst>
</file>

<file path=ppt/tags/tag269.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70.xml><?xml version="1.0" encoding="utf-8"?>
<p:tagLst xmlns:a="http://schemas.openxmlformats.org/drawingml/2006/main" xmlns:r="http://schemas.openxmlformats.org/officeDocument/2006/relationships" xmlns:p="http://schemas.openxmlformats.org/presentationml/2006/main">
  <p:tag name="NUM" val="7"/>
</p:tagLst>
</file>

<file path=ppt/tags/tag271.xml><?xml version="1.0" encoding="utf-8"?>
<p:tagLst xmlns:a="http://schemas.openxmlformats.org/drawingml/2006/main" xmlns:r="http://schemas.openxmlformats.org/officeDocument/2006/relationships" xmlns:p="http://schemas.openxmlformats.org/presentationml/2006/main">
  <p:tag name="NUM" val="1"/>
</p:tagLst>
</file>

<file path=ppt/tags/tag272.xml><?xml version="1.0" encoding="utf-8"?>
<p:tagLst xmlns:a="http://schemas.openxmlformats.org/drawingml/2006/main" xmlns:r="http://schemas.openxmlformats.org/officeDocument/2006/relationships" xmlns:p="http://schemas.openxmlformats.org/presentationml/2006/main">
  <p:tag name="NUM" val="2"/>
</p:tagLst>
</file>

<file path=ppt/tags/tag273.xml><?xml version="1.0" encoding="utf-8"?>
<p:tagLst xmlns:a="http://schemas.openxmlformats.org/drawingml/2006/main" xmlns:r="http://schemas.openxmlformats.org/officeDocument/2006/relationships" xmlns:p="http://schemas.openxmlformats.org/presentationml/2006/main">
  <p:tag name="NUM" val="3"/>
</p:tagLst>
</file>

<file path=ppt/tags/tag274.xml><?xml version="1.0" encoding="utf-8"?>
<p:tagLst xmlns:a="http://schemas.openxmlformats.org/drawingml/2006/main" xmlns:r="http://schemas.openxmlformats.org/officeDocument/2006/relationships" xmlns:p="http://schemas.openxmlformats.org/presentationml/2006/main">
  <p:tag name="NUM" val="4"/>
</p:tagLst>
</file>

<file path=ppt/tags/tag275.xml><?xml version="1.0" encoding="utf-8"?>
<p:tagLst xmlns:a="http://schemas.openxmlformats.org/drawingml/2006/main" xmlns:r="http://schemas.openxmlformats.org/officeDocument/2006/relationships" xmlns:p="http://schemas.openxmlformats.org/presentationml/2006/main">
  <p:tag name="NUM" val="6"/>
</p:tagLst>
</file>

<file path=ppt/tags/tag276.xml><?xml version="1.0" encoding="utf-8"?>
<p:tagLst xmlns:a="http://schemas.openxmlformats.org/drawingml/2006/main" xmlns:r="http://schemas.openxmlformats.org/officeDocument/2006/relationships" xmlns:p="http://schemas.openxmlformats.org/presentationml/2006/main">
  <p:tag name="NUM" val="7"/>
</p:tagLst>
</file>

<file path=ppt/tags/tag27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7"/>
</p:tagLst>
</file>

<file path=ppt/tags/tag31.xml><?xml version="1.0" encoding="utf-8"?>
<p:tagLst xmlns:a="http://schemas.openxmlformats.org/drawingml/2006/main" xmlns:r="http://schemas.openxmlformats.org/officeDocument/2006/relationships" xmlns:p="http://schemas.openxmlformats.org/presentationml/2006/main">
  <p:tag name="NUM" val="8"/>
</p:tagLst>
</file>

<file path=ppt/tags/tag32.xml><?xml version="1.0" encoding="utf-8"?>
<p:tagLst xmlns:a="http://schemas.openxmlformats.org/drawingml/2006/main" xmlns:r="http://schemas.openxmlformats.org/officeDocument/2006/relationships" xmlns:p="http://schemas.openxmlformats.org/presentationml/2006/main">
  <p:tag name="NUM" val="9"/>
</p:tagLst>
</file>

<file path=ppt/tags/tag33.xml><?xml version="1.0" encoding="utf-8"?>
<p:tagLst xmlns:a="http://schemas.openxmlformats.org/drawingml/2006/main" xmlns:r="http://schemas.openxmlformats.org/officeDocument/2006/relationships" xmlns:p="http://schemas.openxmlformats.org/presentationml/2006/main">
  <p:tag name="NUM" val="10"/>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8"/>
</p:tagLst>
</file>

<file path=ppt/tags/tag42.xml><?xml version="1.0" encoding="utf-8"?>
<p:tagLst xmlns:a="http://schemas.openxmlformats.org/drawingml/2006/main" xmlns:r="http://schemas.openxmlformats.org/officeDocument/2006/relationships" xmlns:p="http://schemas.openxmlformats.org/presentationml/2006/main">
  <p:tag name="NUM" val="9"/>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8"/>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8"/>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8"/>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8"/>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7"/>
</p:tagLst>
</file>

<file path=ppt/tags/tag89.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ags/tag90.xml><?xml version="1.0" encoding="utf-8"?>
<p:tagLst xmlns:a="http://schemas.openxmlformats.org/drawingml/2006/main" xmlns:r="http://schemas.openxmlformats.org/officeDocument/2006/relationships" xmlns:p="http://schemas.openxmlformats.org/presentationml/2006/main">
  <p:tag name="NUM" val="9"/>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6"/>
</p:tagLst>
</file>

<file path=ppt/tags/tag97.xml><?xml version="1.0" encoding="utf-8"?>
<p:tagLst xmlns:a="http://schemas.openxmlformats.org/drawingml/2006/main" xmlns:r="http://schemas.openxmlformats.org/officeDocument/2006/relationships" xmlns:p="http://schemas.openxmlformats.org/presentationml/2006/main">
  <p:tag name="NUM" val="7"/>
</p:tagLst>
</file>

<file path=ppt/tags/tag98.xml><?xml version="1.0" encoding="utf-8"?>
<p:tagLst xmlns:a="http://schemas.openxmlformats.org/drawingml/2006/main" xmlns:r="http://schemas.openxmlformats.org/officeDocument/2006/relationships" xmlns:p="http://schemas.openxmlformats.org/presentationml/2006/main">
  <p:tag name="NUM" val="8"/>
</p:tagLst>
</file>

<file path=ppt/tags/tag9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0EEEA04A94DE4592CE7EE7C6E460DD" ma:contentTypeVersion="17" ma:contentTypeDescription="Crée un document." ma:contentTypeScope="" ma:versionID="4f6f26dcdc1264d30d4ddd6f26688cde">
  <xsd:schema xmlns:xsd="http://www.w3.org/2001/XMLSchema" xmlns:xs="http://www.w3.org/2001/XMLSchema" xmlns:p="http://schemas.microsoft.com/office/2006/metadata/properties" xmlns:ns2="af373277-7882-4871-8577-59378253a3d2" xmlns:ns3="00c79717-b3a3-419f-a6a6-8caf2bbae092" targetNamespace="http://schemas.microsoft.com/office/2006/metadata/properties" ma:root="true" ma:fieldsID="7e30fec2b05536032f726d71aba733ec" ns2:_="" ns3:_="">
    <xsd:import namespace="af373277-7882-4871-8577-59378253a3d2"/>
    <xsd:import namespace="00c79717-b3a3-419f-a6a6-8caf2bbae09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2:SharedWithUsers" minOccurs="0"/>
                <xsd:element ref="ns2:SharedWithDetails" minOccurs="0"/>
                <xsd:element ref="ns3:MediaServiceLocation"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373277-7882-4871-8577-59378253a3d2"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6" nillable="true" ma:displayName="Taxonomy Catch All Column" ma:hidden="true" ma:list="{cfe0a43b-2f7c-4610-97d3-fa4f5e51943e}" ma:internalName="TaxCatchAll" ma:showField="CatchAllData" ma:web="af373277-7882-4871-8577-59378253a3d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0c79717-b3a3-419f-a6a6-8caf2bbae09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lcf76f155ced4ddcb4097134ff3c332f" ma:index="25" nillable="true" ma:taxonomy="true" ma:internalName="lcf76f155ced4ddcb4097134ff3c332f" ma:taxonomyFieldName="MediaServiceImageTags" ma:displayName="Balises d’images" ma:readOnly="false" ma:fieldId="{5cf76f15-5ced-4ddc-b409-7134ff3c332f}" ma:taxonomyMulti="true" ma:sspId="a3e41ef3-e811-47a7-8961-4856471f834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f373277-7882-4871-8577-59378253a3d2" xsi:nil="true"/>
    <lcf76f155ced4ddcb4097134ff3c332f xmlns="00c79717-b3a3-419f-a6a6-8caf2bbae092">
      <Terms xmlns="http://schemas.microsoft.com/office/infopath/2007/PartnerControls"/>
    </lcf76f155ced4ddcb4097134ff3c332f>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064D6E1-73E4-4A14-963B-FC0CE7B267BC}"/>
</file>

<file path=customXml/itemProps2.xml><?xml version="1.0" encoding="utf-8"?>
<ds:datastoreItem xmlns:ds="http://schemas.openxmlformats.org/officeDocument/2006/customXml" ds:itemID="{FC5AB6B2-9198-49C8-8E99-C8CAFED4AC8B}">
  <ds:schemaRefs>
    <ds:schemaRef ds:uri="http://schemas.microsoft.com/sharepoint/v3/contenttype/forms"/>
  </ds:schemaRefs>
</ds:datastoreItem>
</file>

<file path=customXml/itemProps3.xml><?xml version="1.0" encoding="utf-8"?>
<ds:datastoreItem xmlns:ds="http://schemas.openxmlformats.org/officeDocument/2006/customXml" ds:itemID="{55782A75-6E01-48CC-BF59-96FB6DB4CDDC}">
  <ds:schemaRefs>
    <ds:schemaRef ds:uri="56fb95f9-e8cb-4ca6-8a9f-2fb6f340914b"/>
    <ds:schemaRef ds:uri="http://purl.org/dc/dcmitype/"/>
    <ds:schemaRef ds:uri="http://purl.org/dc/elements/1.1/"/>
    <ds:schemaRef ds:uri="http://purl.org/dc/terms/"/>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0ab4da49-4e7a-4579-a78c-a5a97cc6931a"/>
    <ds:schemaRef ds:uri="http://www.w3.org/XML/1998/namespace"/>
  </ds:schemaRefs>
</ds:datastoreItem>
</file>

<file path=customXml/itemProps4.xml><?xml version="1.0" encoding="utf-8"?>
<ds:datastoreItem xmlns:ds="http://schemas.openxmlformats.org/officeDocument/2006/customXml" ds:itemID="{D23C0171-338F-44E9-AA7E-295F9105493E}"/>
</file>

<file path=docProps/app.xml><?xml version="1.0" encoding="utf-8"?>
<Properties xmlns="http://schemas.openxmlformats.org/officeDocument/2006/extended-properties" xmlns:vt="http://schemas.openxmlformats.org/officeDocument/2006/docPropsVTypes">
  <TotalTime>2545</TotalTime>
  <Words>2975</Words>
  <Application>Microsoft Office PowerPoint</Application>
  <PresentationFormat>Grand écran</PresentationFormat>
  <Paragraphs>544</Paragraphs>
  <Slides>40</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40</vt:i4>
      </vt:variant>
    </vt:vector>
  </HeadingPairs>
  <TitlesOfParts>
    <vt:vector size="50" baseType="lpstr">
      <vt:lpstr>Arial</vt:lpstr>
      <vt:lpstr>Calibri</vt:lpstr>
      <vt:lpstr>Calibri Light</vt:lpstr>
      <vt:lpstr>Courier New</vt:lpstr>
      <vt:lpstr>Montserrat</vt:lpstr>
      <vt:lpstr>Montserrat Light</vt:lpstr>
      <vt:lpstr>Montserrat SemiBold</vt:lpstr>
      <vt:lpstr>Segoe UI Light</vt:lpstr>
      <vt:lpstr>Symbol</vt:lpstr>
      <vt:lpstr>Thème Office</vt:lpstr>
      <vt:lpstr>Valorisation de la drêche de brasserie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cp:lastModifiedBy>David Bussière-Gauthier</cp:lastModifiedBy>
  <cp:revision>14</cp:revision>
  <dcterms:created xsi:type="dcterms:W3CDTF">2023-04-27T17:21:31Z</dcterms:created>
  <dcterms:modified xsi:type="dcterms:W3CDTF">2023-09-13T01:48:45Z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0x0101003D8BAC22B6A42E429C5D49B95F5D9356</vt:lpwstr>
  </property>
  <property fmtid="{D5CDD505-2E9C-101B-9397-08002B2CF9AE}" pid="3" name="MediaServiceImageTags">
    <vt:lpwstr/>
  </property>
</Properties>
</file>